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7.xml" ContentType="application/vnd.openxmlformats-officedocument.presentationml.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omments/comment8.xml" ContentType="application/vnd.openxmlformats-officedocument.presentationml.comment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1" r:id="rId2"/>
    <p:sldId id="262" r:id="rId3"/>
    <p:sldId id="256" r:id="rId4"/>
    <p:sldId id="305" r:id="rId5"/>
    <p:sldId id="311" r:id="rId6"/>
    <p:sldId id="274" r:id="rId7"/>
    <p:sldId id="277" r:id="rId8"/>
    <p:sldId id="279" r:id="rId9"/>
    <p:sldId id="278" r:id="rId10"/>
    <p:sldId id="265" r:id="rId11"/>
    <p:sldId id="284" r:id="rId12"/>
    <p:sldId id="282" r:id="rId13"/>
    <p:sldId id="272" r:id="rId14"/>
    <p:sldId id="306" r:id="rId15"/>
    <p:sldId id="268" r:id="rId16"/>
    <p:sldId id="264" r:id="rId17"/>
    <p:sldId id="292" r:id="rId18"/>
    <p:sldId id="293" r:id="rId19"/>
    <p:sldId id="294" r:id="rId20"/>
    <p:sldId id="295" r:id="rId21"/>
    <p:sldId id="296" r:id="rId22"/>
    <p:sldId id="307" r:id="rId23"/>
    <p:sldId id="298" r:id="rId24"/>
    <p:sldId id="303" r:id="rId25"/>
    <p:sldId id="310" r:id="rId26"/>
    <p:sldId id="302" r:id="rId27"/>
    <p:sldId id="300" r:id="rId28"/>
    <p:sldId id="304" r:id="rId29"/>
    <p:sldId id="290" r:id="rId30"/>
    <p:sldId id="289" r:id="rId31"/>
    <p:sldId id="257" r:id="rId32"/>
    <p:sldId id="258" r:id="rId3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Carlos Eduardo Espinoza Ávila" initials="MOU [7]" lastIdx="1" clrIdx="6">
    <p:extLst/>
  </p:cmAuthor>
  <p:cmAuthor id="1" name="Carlos Eduardo Espinoza Ávila" initials="MOU" lastIdx="1" clrIdx="0">
    <p:extLst/>
  </p:cmAuthor>
  <p:cmAuthor id="8" name="Carlos Eduardo Espinoza Ávila" initials="MOU [8]" lastIdx="1" clrIdx="7">
    <p:extLst/>
  </p:cmAuthor>
  <p:cmAuthor id="2" name="Carlos Eduardo Espinoza Ávila" initials="MOU [2]" lastIdx="1" clrIdx="1">
    <p:extLst/>
  </p:cmAuthor>
  <p:cmAuthor id="9" name="Carlos Eduardo Espinoza Ávila" initials="MOU [9]" lastIdx="1" clrIdx="8">
    <p:extLst/>
  </p:cmAuthor>
  <p:cmAuthor id="3" name="Carlos Eduardo Espinoza Ávila" initials="MOU [3]" lastIdx="1" clrIdx="2">
    <p:extLst/>
  </p:cmAuthor>
  <p:cmAuthor id="10" name="Carlos Eduardo Espinoza Ávila" initials="MOU [10]" lastIdx="1" clrIdx="9">
    <p:extLst/>
  </p:cmAuthor>
  <p:cmAuthor id="4" name="Carlos Eduardo Espinoza Ávila" initials="MOU [4]" lastIdx="1" clrIdx="3">
    <p:extLst/>
  </p:cmAuthor>
  <p:cmAuthor id="11" name="Montserrat Bujan" initials="MB" lastIdx="1" clrIdx="10">
    <p:extLst/>
  </p:cmAuthor>
  <p:cmAuthor id="5" name="Carlos Eduardo Espinoza Ávila" initials="MOU [5]" lastIdx="1" clrIdx="4">
    <p:extLst/>
  </p:cmAuthor>
  <p:cmAuthor id="6" name="Carlos Eduardo Espinoza Ávila" initials="MOU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59"/>
    <p:restoredTop sz="94728"/>
  </p:normalViewPr>
  <p:slideViewPr>
    <p:cSldViewPr>
      <p:cViewPr varScale="1">
        <p:scale>
          <a:sx n="94" d="100"/>
          <a:sy n="94" d="100"/>
        </p:scale>
        <p:origin x="1000"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commentAuthors" Target="commentAuthors.xml"/><Relationship Id="rId36"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viewProps" Target="viewProps.xml"/><Relationship Id="rId38" Type="http://schemas.openxmlformats.org/officeDocument/2006/relationships/theme" Target="theme/theme1.xml"/><Relationship Id="rId39"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1" dt="2017-10-08T17:16:47.181" idx="1">
    <p:pos x="10" y="10"/>
    <p:text/>
    <p:extLst>
      <p:ext uri="{C676402C-5697-4E1C-873F-D02D1690AC5C}">
        <p15:threadingInfo xmlns:p15="http://schemas.microsoft.com/office/powerpoint/2012/main" timeZoneBias="3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1" dt="2017-10-08T17:16:47.181" idx="1">
    <p:pos x="10" y="10"/>
    <p:text/>
    <p:extLst>
      <p:ext uri="{C676402C-5697-4E1C-873F-D02D1690AC5C}">
        <p15:threadingInfo xmlns:p15="http://schemas.microsoft.com/office/powerpoint/2012/main" timeZoneBias="3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4" dt="2017-10-08T16:27:01.519" idx="1">
    <p:pos x="146" y="146"/>
    <p:text>No lo veo como apetido, el termino correcto es grado de adversión al riesgo, se tiene un grado alto (agente temeroso) o bajo (agente mas riesgoso). </p:text>
    <p:extLst>
      <p:ext uri="{C676402C-5697-4E1C-873F-D02D1690AC5C}">
        <p15:threadingInfo xmlns:p15="http://schemas.microsoft.com/office/powerpoint/2012/main" timeZoneBias="3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8" dt="2017-10-08T16:47:57.163" idx="1">
    <p:pos x="1557" y="1253"/>
    <p:text>Me parece que la palabra clave acá es capacidad de asumir riesgo, la cual es finita y debe ser optimizada. </p:text>
    <p:extLst>
      <p:ext uri="{C676402C-5697-4E1C-873F-D02D1690AC5C}">
        <p15:threadingInfo xmlns:p15="http://schemas.microsoft.com/office/powerpoint/2012/main" timeZoneBias="3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0" dt="2017-10-08T17:12:06.560" idx="1">
    <p:pos x="5396" y="3627"/>
    <p:text>La aversión del riesgo y la </p:text>
    <p:extLst mod="1">
      <p:ext uri="{C676402C-5697-4E1C-873F-D02D1690AC5C}">
        <p15:threadingInfo xmlns:p15="http://schemas.microsoft.com/office/powerpoint/2012/main" timeZoneBias="3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9" dt="2017-10-08T16:49:03.167" idx="1">
    <p:pos x="5477" y="3600"/>
    <p:text>Hacer énfasis a que es un métrica de gestión de riesgo, recalcar que el es riesgo al ser una probabilidad debe ser medido y delimitado. Esto por cuanto estos son límites ante posibles materializaciones del riesgo. Por eso existen alertas tempranas (verdes) alertas amarillas y rojas. Unas pueden ocurrir cierta cantidad de veces, debilitar y ser toleradas y otras con solo una vez que ocurran no son toleradas y un completo desastre. </p:text>
    <p:extLst mod="1">
      <p:ext uri="{C676402C-5697-4E1C-873F-D02D1690AC5C}">
        <p15:threadingInfo xmlns:p15="http://schemas.microsoft.com/office/powerpoint/2012/main" timeZoneBias="36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5" dt="2017-10-08T16:39:25.389" idx="1">
    <p:pos x="5760" y="5"/>
    <p:text>La teoría económica establece la aversión al riesgo como una variable cuantitativa, enfocadas en tres grandes grupos, Low risk, medium Risk and Hight Risk. Si embargo en modelos de estimación de riesgo de portafolios como CAL se utilizan 5 grandes grupos en los cuales segmentar el grado de aversión al riesgo. </p:text>
    <p:extLst>
      <p:ext uri="{C676402C-5697-4E1C-873F-D02D1690AC5C}">
        <p15:threadingInfo xmlns:p15="http://schemas.microsoft.com/office/powerpoint/2012/main" timeZoneBias="360"/>
      </p:ext>
    </p:extLst>
  </p:cm>
  <p:cm authorId="6" dt="2017-10-08T16:44:49.948" idx="1">
    <p:pos x="5760" y="141"/>
    <p:text>Importante lo que se mide es la adversión no el apetito, es decir si la escala es alta es muy adverso, si es muy baja es menos adverso. La categorìa 0 se utiliza para restar valor al compomente aversión al riesgo.</p:text>
    <p:extLst>
      <p:ext uri="{C676402C-5697-4E1C-873F-D02D1690AC5C}">
        <p15:threadingInfo xmlns:p15="http://schemas.microsoft.com/office/powerpoint/2012/main" timeZoneBias="360">
          <p15:parentCm authorId="5" idx="1"/>
        </p15:threadingInfo>
      </p:ext>
    </p:extLst>
  </p:cm>
  <p:cm authorId="7" dt="2017-10-08T16:45:23.970" idx="1">
    <p:pos x="5760" y="277"/>
    <p:text>Creo sería conveniente manejarlo como adversión, por su naturaleza la gente es a muy adversa al riesgo o lo es poca. </p:text>
    <p:extLst>
      <p:ext uri="{C676402C-5697-4E1C-873F-D02D1690AC5C}">
        <p15:threadingInfo xmlns:p15="http://schemas.microsoft.com/office/powerpoint/2012/main" timeZoneBias="360">
          <p15:parentCm authorId="5" idx="1"/>
        </p15:threadingInfo>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17-10-08T16:25:02.596" idx="1">
    <p:pos x="2091" y="2414"/>
    <p:text>Todos son riesgos (+/-), como lo dice en la primera parte. Por ende acá debe ser amenazas y oporunidades. </p:text>
    <p:extLst>
      <p:ext uri="{C676402C-5697-4E1C-873F-D02D1690AC5C}">
        <p15:threadingInfo xmlns:p15="http://schemas.microsoft.com/office/powerpoint/2012/main" timeZoneBias="360"/>
      </p:ext>
    </p:extLst>
  </p:cm>
</p: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160824-7BB7-9A41-A453-D6C2BBB93B37}" type="doc">
      <dgm:prSet loTypeId="urn:microsoft.com/office/officeart/2005/8/layout/arrow3" loCatId="" qsTypeId="urn:microsoft.com/office/officeart/2005/8/quickstyle/simple4" qsCatId="simple" csTypeId="urn:microsoft.com/office/officeart/2005/8/colors/colorful1" csCatId="colorful" phldr="1"/>
      <dgm:spPr/>
      <dgm:t>
        <a:bodyPr/>
        <a:lstStyle/>
        <a:p>
          <a:endParaRPr lang="es-ES_tradnl"/>
        </a:p>
      </dgm:t>
    </dgm:pt>
    <dgm:pt modelId="{F2080728-2882-7F4F-BAA9-1991BC17A09E}">
      <dgm:prSet phldrT="[Texto]" custT="1"/>
      <dgm:spPr/>
      <dgm:t>
        <a:bodyPr/>
        <a:lstStyle/>
        <a:p>
          <a:r>
            <a:rPr lang="es-ES_tradnl" sz="1600" dirty="0" smtClean="0"/>
            <a:t>Probabilidad</a:t>
          </a:r>
          <a:endParaRPr lang="es-ES_tradnl" sz="1600" dirty="0"/>
        </a:p>
      </dgm:t>
    </dgm:pt>
    <dgm:pt modelId="{66A89116-D66B-9842-AE15-280A3239F8B7}" type="parTrans" cxnId="{60E9686C-D95E-F744-A9BA-9C4B00A27924}">
      <dgm:prSet/>
      <dgm:spPr/>
      <dgm:t>
        <a:bodyPr/>
        <a:lstStyle/>
        <a:p>
          <a:endParaRPr lang="es-ES_tradnl"/>
        </a:p>
      </dgm:t>
    </dgm:pt>
    <dgm:pt modelId="{4CF64267-DBC6-FD40-8398-C1AA78387A67}" type="sibTrans" cxnId="{60E9686C-D95E-F744-A9BA-9C4B00A27924}">
      <dgm:prSet/>
      <dgm:spPr/>
      <dgm:t>
        <a:bodyPr/>
        <a:lstStyle/>
        <a:p>
          <a:endParaRPr lang="es-ES_tradnl"/>
        </a:p>
      </dgm:t>
    </dgm:pt>
    <dgm:pt modelId="{0C3185FE-C13B-504F-AD90-3C61AFF48822}">
      <dgm:prSet phldrT="[Texto]"/>
      <dgm:spPr/>
      <dgm:t>
        <a:bodyPr/>
        <a:lstStyle/>
        <a:p>
          <a:r>
            <a:rPr lang="es-ES_tradnl" dirty="0" smtClean="0"/>
            <a:t>Impacto</a:t>
          </a:r>
          <a:endParaRPr lang="es-ES_tradnl" dirty="0"/>
        </a:p>
      </dgm:t>
    </dgm:pt>
    <dgm:pt modelId="{098A56B1-4C61-5F46-8C51-86E0D1C7C51D}" type="parTrans" cxnId="{D4022245-52BC-8E4A-9B13-A49E26A66221}">
      <dgm:prSet/>
      <dgm:spPr/>
      <dgm:t>
        <a:bodyPr/>
        <a:lstStyle/>
        <a:p>
          <a:endParaRPr lang="es-ES_tradnl"/>
        </a:p>
      </dgm:t>
    </dgm:pt>
    <dgm:pt modelId="{A8BA59EB-4F89-884A-8D60-14D5EE39F4CD}" type="sibTrans" cxnId="{D4022245-52BC-8E4A-9B13-A49E26A66221}">
      <dgm:prSet/>
      <dgm:spPr/>
      <dgm:t>
        <a:bodyPr/>
        <a:lstStyle/>
        <a:p>
          <a:endParaRPr lang="es-ES_tradnl"/>
        </a:p>
      </dgm:t>
    </dgm:pt>
    <dgm:pt modelId="{2B4D45A1-7DD8-0E46-AA3B-BDB93D481BD8}" type="pres">
      <dgm:prSet presAssocID="{65160824-7BB7-9A41-A453-D6C2BBB93B37}" presName="compositeShape" presStyleCnt="0">
        <dgm:presLayoutVars>
          <dgm:chMax val="2"/>
          <dgm:dir/>
          <dgm:resizeHandles val="exact"/>
        </dgm:presLayoutVars>
      </dgm:prSet>
      <dgm:spPr/>
      <dgm:t>
        <a:bodyPr/>
        <a:lstStyle/>
        <a:p>
          <a:endParaRPr lang="es-ES_tradnl"/>
        </a:p>
      </dgm:t>
    </dgm:pt>
    <dgm:pt modelId="{F4F2D276-8160-EE4D-B759-5AD30A47AB0B}" type="pres">
      <dgm:prSet presAssocID="{65160824-7BB7-9A41-A453-D6C2BBB93B37}" presName="divider" presStyleLbl="fgShp" presStyleIdx="0" presStyleCnt="1"/>
      <dgm:spPr/>
      <dgm:t>
        <a:bodyPr/>
        <a:lstStyle/>
        <a:p>
          <a:endParaRPr lang="es-ES_tradnl"/>
        </a:p>
      </dgm:t>
    </dgm:pt>
    <dgm:pt modelId="{AE9AEBE9-4C54-5E4E-8793-1EEB2630FA19}" type="pres">
      <dgm:prSet presAssocID="{F2080728-2882-7F4F-BAA9-1991BC17A09E}" presName="downArrow" presStyleLbl="node1" presStyleIdx="0" presStyleCnt="2"/>
      <dgm:spPr/>
      <dgm:t>
        <a:bodyPr/>
        <a:lstStyle/>
        <a:p>
          <a:endParaRPr lang="es-ES_tradnl"/>
        </a:p>
      </dgm:t>
    </dgm:pt>
    <dgm:pt modelId="{3852346F-9AFA-204E-8776-CD5CD56A9A6D}" type="pres">
      <dgm:prSet presAssocID="{F2080728-2882-7F4F-BAA9-1991BC17A09E}" presName="downArrowText" presStyleLbl="revTx" presStyleIdx="0" presStyleCnt="2" custScaleX="153856">
        <dgm:presLayoutVars>
          <dgm:bulletEnabled val="1"/>
        </dgm:presLayoutVars>
      </dgm:prSet>
      <dgm:spPr/>
      <dgm:t>
        <a:bodyPr/>
        <a:lstStyle/>
        <a:p>
          <a:endParaRPr lang="es-ES_tradnl"/>
        </a:p>
      </dgm:t>
    </dgm:pt>
    <dgm:pt modelId="{AF20136A-A9B6-CD48-A382-B1CC43AB0E92}" type="pres">
      <dgm:prSet presAssocID="{0C3185FE-C13B-504F-AD90-3C61AFF48822}" presName="upArrow" presStyleLbl="node1" presStyleIdx="1" presStyleCnt="2"/>
      <dgm:spPr/>
      <dgm:t>
        <a:bodyPr/>
        <a:lstStyle/>
        <a:p>
          <a:endParaRPr lang="es-ES_tradnl"/>
        </a:p>
      </dgm:t>
    </dgm:pt>
    <dgm:pt modelId="{18710343-5454-974B-84F0-F0C90923FD22}" type="pres">
      <dgm:prSet presAssocID="{0C3185FE-C13B-504F-AD90-3C61AFF48822}" presName="upArrowText" presStyleLbl="revTx" presStyleIdx="1" presStyleCnt="2">
        <dgm:presLayoutVars>
          <dgm:bulletEnabled val="1"/>
        </dgm:presLayoutVars>
      </dgm:prSet>
      <dgm:spPr/>
      <dgm:t>
        <a:bodyPr/>
        <a:lstStyle/>
        <a:p>
          <a:endParaRPr lang="es-ES_tradnl"/>
        </a:p>
      </dgm:t>
    </dgm:pt>
  </dgm:ptLst>
  <dgm:cxnLst>
    <dgm:cxn modelId="{60E9686C-D95E-F744-A9BA-9C4B00A27924}" srcId="{65160824-7BB7-9A41-A453-D6C2BBB93B37}" destId="{F2080728-2882-7F4F-BAA9-1991BC17A09E}" srcOrd="0" destOrd="0" parTransId="{66A89116-D66B-9842-AE15-280A3239F8B7}" sibTransId="{4CF64267-DBC6-FD40-8398-C1AA78387A67}"/>
    <dgm:cxn modelId="{D4022245-52BC-8E4A-9B13-A49E26A66221}" srcId="{65160824-7BB7-9A41-A453-D6C2BBB93B37}" destId="{0C3185FE-C13B-504F-AD90-3C61AFF48822}" srcOrd="1" destOrd="0" parTransId="{098A56B1-4C61-5F46-8C51-86E0D1C7C51D}" sibTransId="{A8BA59EB-4F89-884A-8D60-14D5EE39F4CD}"/>
    <dgm:cxn modelId="{F0AD92B0-0AB7-E147-9FE6-0587383A51E9}" type="presOf" srcId="{65160824-7BB7-9A41-A453-D6C2BBB93B37}" destId="{2B4D45A1-7DD8-0E46-AA3B-BDB93D481BD8}" srcOrd="0" destOrd="0" presId="urn:microsoft.com/office/officeart/2005/8/layout/arrow3"/>
    <dgm:cxn modelId="{ECABF528-FD63-E545-AD94-EE347300C8FE}" type="presOf" srcId="{0C3185FE-C13B-504F-AD90-3C61AFF48822}" destId="{18710343-5454-974B-84F0-F0C90923FD22}" srcOrd="0" destOrd="0" presId="urn:microsoft.com/office/officeart/2005/8/layout/arrow3"/>
    <dgm:cxn modelId="{5170FF9B-1224-0C4F-B79E-A28D2C547BD0}" type="presOf" srcId="{F2080728-2882-7F4F-BAA9-1991BC17A09E}" destId="{3852346F-9AFA-204E-8776-CD5CD56A9A6D}" srcOrd="0" destOrd="0" presId="urn:microsoft.com/office/officeart/2005/8/layout/arrow3"/>
    <dgm:cxn modelId="{13C8A000-2BCA-EE4B-9AC5-A22BEEFE8358}" type="presParOf" srcId="{2B4D45A1-7DD8-0E46-AA3B-BDB93D481BD8}" destId="{F4F2D276-8160-EE4D-B759-5AD30A47AB0B}" srcOrd="0" destOrd="0" presId="urn:microsoft.com/office/officeart/2005/8/layout/arrow3"/>
    <dgm:cxn modelId="{ECE8FB25-2055-C848-8B9C-F8D1951CDEF2}" type="presParOf" srcId="{2B4D45A1-7DD8-0E46-AA3B-BDB93D481BD8}" destId="{AE9AEBE9-4C54-5E4E-8793-1EEB2630FA19}" srcOrd="1" destOrd="0" presId="urn:microsoft.com/office/officeart/2005/8/layout/arrow3"/>
    <dgm:cxn modelId="{F1F9F8EB-042C-4347-9FB8-DBAC5027C134}" type="presParOf" srcId="{2B4D45A1-7DD8-0E46-AA3B-BDB93D481BD8}" destId="{3852346F-9AFA-204E-8776-CD5CD56A9A6D}" srcOrd="2" destOrd="0" presId="urn:microsoft.com/office/officeart/2005/8/layout/arrow3"/>
    <dgm:cxn modelId="{05A1225E-E3EA-034C-B4B8-F1484AA31D95}" type="presParOf" srcId="{2B4D45A1-7DD8-0E46-AA3B-BDB93D481BD8}" destId="{AF20136A-A9B6-CD48-A382-B1CC43AB0E92}" srcOrd="3" destOrd="0" presId="urn:microsoft.com/office/officeart/2005/8/layout/arrow3"/>
    <dgm:cxn modelId="{18BA0AAC-1A6B-0042-9772-09846AFD84BD}" type="presParOf" srcId="{2B4D45A1-7DD8-0E46-AA3B-BDB93D481BD8}" destId="{18710343-5454-974B-84F0-F0C90923FD22}"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EED0008-B59D-9341-9C6C-1728300B9379}" type="doc">
      <dgm:prSet loTypeId="urn:microsoft.com/office/officeart/2005/8/layout/venn2" loCatId="" qsTypeId="urn:microsoft.com/office/officeart/2005/8/quickstyle/simple4" qsCatId="simple" csTypeId="urn:microsoft.com/office/officeart/2005/8/colors/colorful1" csCatId="colorful" phldr="1"/>
      <dgm:spPr/>
      <dgm:t>
        <a:bodyPr/>
        <a:lstStyle/>
        <a:p>
          <a:endParaRPr lang="es-ES_tradnl"/>
        </a:p>
      </dgm:t>
    </dgm:pt>
    <dgm:pt modelId="{FD85A7B0-0230-1645-8DCA-ED536D657D18}">
      <dgm:prSet phldrT="[Texto]"/>
      <dgm:spPr/>
      <dgm:t>
        <a:bodyPr/>
        <a:lstStyle/>
        <a:p>
          <a:r>
            <a:rPr lang="es-ES_tradnl" dirty="0" smtClean="0"/>
            <a:t>Apetito</a:t>
          </a:r>
          <a:endParaRPr lang="es-ES_tradnl" dirty="0"/>
        </a:p>
      </dgm:t>
    </dgm:pt>
    <dgm:pt modelId="{038520EA-6B16-EB45-B137-5ABE76D6BDE0}" type="parTrans" cxnId="{367B1C4D-74EB-4E4C-A1E8-E76D808DBDD2}">
      <dgm:prSet/>
      <dgm:spPr/>
      <dgm:t>
        <a:bodyPr/>
        <a:lstStyle/>
        <a:p>
          <a:endParaRPr lang="es-ES_tradnl"/>
        </a:p>
      </dgm:t>
    </dgm:pt>
    <dgm:pt modelId="{ABCABEAB-D74E-A540-9A99-1215139C8ADA}" type="sibTrans" cxnId="{367B1C4D-74EB-4E4C-A1E8-E76D808DBDD2}">
      <dgm:prSet/>
      <dgm:spPr/>
      <dgm:t>
        <a:bodyPr/>
        <a:lstStyle/>
        <a:p>
          <a:endParaRPr lang="es-ES_tradnl"/>
        </a:p>
      </dgm:t>
    </dgm:pt>
    <dgm:pt modelId="{E39DFB4A-20AD-994C-9C91-5DE6BB4956BC}">
      <dgm:prSet phldrT="[Texto]"/>
      <dgm:spPr/>
      <dgm:t>
        <a:bodyPr/>
        <a:lstStyle/>
        <a:p>
          <a:r>
            <a:rPr lang="es-ES_tradnl" dirty="0" smtClean="0"/>
            <a:t>Tolerancia</a:t>
          </a:r>
          <a:endParaRPr lang="es-ES_tradnl" dirty="0"/>
        </a:p>
      </dgm:t>
    </dgm:pt>
    <dgm:pt modelId="{B4B83BBE-309C-E546-98F7-2832EA534681}" type="parTrans" cxnId="{5B7E5730-C1EA-E84E-BBFD-57106C015F4F}">
      <dgm:prSet/>
      <dgm:spPr/>
      <dgm:t>
        <a:bodyPr/>
        <a:lstStyle/>
        <a:p>
          <a:endParaRPr lang="es-ES_tradnl"/>
        </a:p>
      </dgm:t>
    </dgm:pt>
    <dgm:pt modelId="{B4C5B35B-BF09-D84C-8276-454E57FEA8A0}" type="sibTrans" cxnId="{5B7E5730-C1EA-E84E-BBFD-57106C015F4F}">
      <dgm:prSet/>
      <dgm:spPr/>
      <dgm:t>
        <a:bodyPr/>
        <a:lstStyle/>
        <a:p>
          <a:endParaRPr lang="es-ES_tradnl"/>
        </a:p>
      </dgm:t>
    </dgm:pt>
    <dgm:pt modelId="{6B69FBE8-B929-D24A-B93B-5B1A0DE0DB20}">
      <dgm:prSet phldrT="[Texto]"/>
      <dgm:spPr/>
      <dgm:t>
        <a:bodyPr/>
        <a:lstStyle/>
        <a:p>
          <a:r>
            <a:rPr lang="es-ES_tradnl" dirty="0" smtClean="0"/>
            <a:t>Umbral</a:t>
          </a:r>
          <a:endParaRPr lang="es-ES_tradnl" dirty="0"/>
        </a:p>
      </dgm:t>
    </dgm:pt>
    <dgm:pt modelId="{CA06D4D9-8276-0542-965F-537EBEC1298B}" type="parTrans" cxnId="{71323B41-F3DD-B344-AFAE-D2E9E2248986}">
      <dgm:prSet/>
      <dgm:spPr/>
      <dgm:t>
        <a:bodyPr/>
        <a:lstStyle/>
        <a:p>
          <a:endParaRPr lang="es-ES_tradnl"/>
        </a:p>
      </dgm:t>
    </dgm:pt>
    <dgm:pt modelId="{7604BCD7-479E-574D-BFCF-EBD4D3671E5E}" type="sibTrans" cxnId="{71323B41-F3DD-B344-AFAE-D2E9E2248986}">
      <dgm:prSet/>
      <dgm:spPr/>
      <dgm:t>
        <a:bodyPr/>
        <a:lstStyle/>
        <a:p>
          <a:endParaRPr lang="es-ES_tradnl"/>
        </a:p>
      </dgm:t>
    </dgm:pt>
    <dgm:pt modelId="{E1A98232-2114-D546-995E-CFC754677B98}">
      <dgm:prSet/>
      <dgm:spPr/>
      <dgm:t>
        <a:bodyPr/>
        <a:lstStyle/>
        <a:p>
          <a:r>
            <a:rPr lang="es-ES_tradnl" dirty="0" smtClean="0"/>
            <a:t>Capacidad</a:t>
          </a:r>
          <a:endParaRPr lang="es-ES_tradnl" dirty="0"/>
        </a:p>
      </dgm:t>
    </dgm:pt>
    <dgm:pt modelId="{2591D55F-9884-BB47-95AD-F93211117B94}" type="parTrans" cxnId="{73CC87D4-3B68-0541-BE8B-618D7F277829}">
      <dgm:prSet/>
      <dgm:spPr/>
      <dgm:t>
        <a:bodyPr/>
        <a:lstStyle/>
        <a:p>
          <a:endParaRPr lang="es-ES_tradnl"/>
        </a:p>
      </dgm:t>
    </dgm:pt>
    <dgm:pt modelId="{9C11C049-35F8-5F4A-AEFE-3F8E82F24340}" type="sibTrans" cxnId="{73CC87D4-3B68-0541-BE8B-618D7F277829}">
      <dgm:prSet/>
      <dgm:spPr/>
      <dgm:t>
        <a:bodyPr/>
        <a:lstStyle/>
        <a:p>
          <a:endParaRPr lang="es-ES_tradnl"/>
        </a:p>
      </dgm:t>
    </dgm:pt>
    <dgm:pt modelId="{6B1F8DB3-FD4C-F747-964C-EAF4BCFCBFE0}" type="pres">
      <dgm:prSet presAssocID="{3EED0008-B59D-9341-9C6C-1728300B9379}" presName="Name0" presStyleCnt="0">
        <dgm:presLayoutVars>
          <dgm:chMax val="7"/>
          <dgm:resizeHandles val="exact"/>
        </dgm:presLayoutVars>
      </dgm:prSet>
      <dgm:spPr/>
      <dgm:t>
        <a:bodyPr/>
        <a:lstStyle/>
        <a:p>
          <a:endParaRPr lang="es-ES_tradnl"/>
        </a:p>
      </dgm:t>
    </dgm:pt>
    <dgm:pt modelId="{1E437D1D-A69F-0648-AE7A-67163C9F5EAE}" type="pres">
      <dgm:prSet presAssocID="{3EED0008-B59D-9341-9C6C-1728300B9379}" presName="comp1" presStyleCnt="0"/>
      <dgm:spPr/>
    </dgm:pt>
    <dgm:pt modelId="{86A56754-02F3-B64E-A0E9-05160F2E461B}" type="pres">
      <dgm:prSet presAssocID="{3EED0008-B59D-9341-9C6C-1728300B9379}" presName="circle1" presStyleLbl="node1" presStyleIdx="0" presStyleCnt="4"/>
      <dgm:spPr/>
      <dgm:t>
        <a:bodyPr/>
        <a:lstStyle/>
        <a:p>
          <a:endParaRPr lang="es-ES_tradnl"/>
        </a:p>
      </dgm:t>
    </dgm:pt>
    <dgm:pt modelId="{D0E93627-1E10-954C-BD6E-D8B61EE6EDDC}" type="pres">
      <dgm:prSet presAssocID="{3EED0008-B59D-9341-9C6C-1728300B9379}" presName="c1text" presStyleLbl="node1" presStyleIdx="0" presStyleCnt="4">
        <dgm:presLayoutVars>
          <dgm:bulletEnabled val="1"/>
        </dgm:presLayoutVars>
      </dgm:prSet>
      <dgm:spPr/>
      <dgm:t>
        <a:bodyPr/>
        <a:lstStyle/>
        <a:p>
          <a:endParaRPr lang="es-ES_tradnl"/>
        </a:p>
      </dgm:t>
    </dgm:pt>
    <dgm:pt modelId="{E6E6245B-77A5-6F45-B397-80593D2BA988}" type="pres">
      <dgm:prSet presAssocID="{3EED0008-B59D-9341-9C6C-1728300B9379}" presName="comp2" presStyleCnt="0"/>
      <dgm:spPr/>
    </dgm:pt>
    <dgm:pt modelId="{2D3D58D5-AF6E-9A4B-9935-0531F9D21245}" type="pres">
      <dgm:prSet presAssocID="{3EED0008-B59D-9341-9C6C-1728300B9379}" presName="circle2" presStyleLbl="node1" presStyleIdx="1" presStyleCnt="4"/>
      <dgm:spPr/>
      <dgm:t>
        <a:bodyPr/>
        <a:lstStyle/>
        <a:p>
          <a:endParaRPr lang="es-ES_tradnl"/>
        </a:p>
      </dgm:t>
    </dgm:pt>
    <dgm:pt modelId="{1675D339-09C7-5F42-8736-63598BD9BAAC}" type="pres">
      <dgm:prSet presAssocID="{3EED0008-B59D-9341-9C6C-1728300B9379}" presName="c2text" presStyleLbl="node1" presStyleIdx="1" presStyleCnt="4">
        <dgm:presLayoutVars>
          <dgm:bulletEnabled val="1"/>
        </dgm:presLayoutVars>
      </dgm:prSet>
      <dgm:spPr/>
      <dgm:t>
        <a:bodyPr/>
        <a:lstStyle/>
        <a:p>
          <a:endParaRPr lang="es-ES_tradnl"/>
        </a:p>
      </dgm:t>
    </dgm:pt>
    <dgm:pt modelId="{74E25AE1-C964-D245-B523-62DDD00108E5}" type="pres">
      <dgm:prSet presAssocID="{3EED0008-B59D-9341-9C6C-1728300B9379}" presName="comp3" presStyleCnt="0"/>
      <dgm:spPr/>
    </dgm:pt>
    <dgm:pt modelId="{7058C507-9B48-A444-9DE8-BFF3BDC2C822}" type="pres">
      <dgm:prSet presAssocID="{3EED0008-B59D-9341-9C6C-1728300B9379}" presName="circle3" presStyleLbl="node1" presStyleIdx="2" presStyleCnt="4"/>
      <dgm:spPr/>
      <dgm:t>
        <a:bodyPr/>
        <a:lstStyle/>
        <a:p>
          <a:endParaRPr lang="es-ES_tradnl"/>
        </a:p>
      </dgm:t>
    </dgm:pt>
    <dgm:pt modelId="{13328902-C312-4D4C-BA1A-96FD68D4C25E}" type="pres">
      <dgm:prSet presAssocID="{3EED0008-B59D-9341-9C6C-1728300B9379}" presName="c3text" presStyleLbl="node1" presStyleIdx="2" presStyleCnt="4">
        <dgm:presLayoutVars>
          <dgm:bulletEnabled val="1"/>
        </dgm:presLayoutVars>
      </dgm:prSet>
      <dgm:spPr/>
      <dgm:t>
        <a:bodyPr/>
        <a:lstStyle/>
        <a:p>
          <a:endParaRPr lang="es-ES_tradnl"/>
        </a:p>
      </dgm:t>
    </dgm:pt>
    <dgm:pt modelId="{A5BC4FC1-7AEB-3D46-817A-E318756DE1C2}" type="pres">
      <dgm:prSet presAssocID="{3EED0008-B59D-9341-9C6C-1728300B9379}" presName="comp4" presStyleCnt="0"/>
      <dgm:spPr/>
    </dgm:pt>
    <dgm:pt modelId="{03E6586B-D520-C14F-B784-1FDF73AF80F4}" type="pres">
      <dgm:prSet presAssocID="{3EED0008-B59D-9341-9C6C-1728300B9379}" presName="circle4" presStyleLbl="node1" presStyleIdx="3" presStyleCnt="4"/>
      <dgm:spPr/>
      <dgm:t>
        <a:bodyPr/>
        <a:lstStyle/>
        <a:p>
          <a:endParaRPr lang="es-ES_tradnl"/>
        </a:p>
      </dgm:t>
    </dgm:pt>
    <dgm:pt modelId="{D5329209-3F80-2248-9B9F-276ABEB418B4}" type="pres">
      <dgm:prSet presAssocID="{3EED0008-B59D-9341-9C6C-1728300B9379}" presName="c4text" presStyleLbl="node1" presStyleIdx="3" presStyleCnt="4">
        <dgm:presLayoutVars>
          <dgm:bulletEnabled val="1"/>
        </dgm:presLayoutVars>
      </dgm:prSet>
      <dgm:spPr/>
      <dgm:t>
        <a:bodyPr/>
        <a:lstStyle/>
        <a:p>
          <a:endParaRPr lang="es-ES_tradnl"/>
        </a:p>
      </dgm:t>
    </dgm:pt>
  </dgm:ptLst>
  <dgm:cxnLst>
    <dgm:cxn modelId="{5B4A60F2-4FA9-8D4B-B92F-6EDD33F417FC}" type="presOf" srcId="{6B69FBE8-B929-D24A-B93B-5B1A0DE0DB20}" destId="{D0E93627-1E10-954C-BD6E-D8B61EE6EDDC}" srcOrd="1" destOrd="0" presId="urn:microsoft.com/office/officeart/2005/8/layout/venn2"/>
    <dgm:cxn modelId="{EC6C1223-17C9-2748-A5EC-B5B39485BFE0}" type="presOf" srcId="{E39DFB4A-20AD-994C-9C91-5DE6BB4956BC}" destId="{13328902-C312-4D4C-BA1A-96FD68D4C25E}" srcOrd="1" destOrd="0" presId="urn:microsoft.com/office/officeart/2005/8/layout/venn2"/>
    <dgm:cxn modelId="{C87792AE-5732-2048-A0F2-F134A20D8FF9}" type="presOf" srcId="{E39DFB4A-20AD-994C-9C91-5DE6BB4956BC}" destId="{7058C507-9B48-A444-9DE8-BFF3BDC2C822}" srcOrd="0" destOrd="0" presId="urn:microsoft.com/office/officeart/2005/8/layout/venn2"/>
    <dgm:cxn modelId="{6CE2DDC2-A5C2-9D46-B47C-13C64FC4FBD1}" type="presOf" srcId="{E1A98232-2114-D546-995E-CFC754677B98}" destId="{2D3D58D5-AF6E-9A4B-9935-0531F9D21245}" srcOrd="0" destOrd="0" presId="urn:microsoft.com/office/officeart/2005/8/layout/venn2"/>
    <dgm:cxn modelId="{CD47A9F1-FE5F-C949-861F-FCE3EAB057EA}" type="presOf" srcId="{E1A98232-2114-D546-995E-CFC754677B98}" destId="{1675D339-09C7-5F42-8736-63598BD9BAAC}" srcOrd="1" destOrd="0" presId="urn:microsoft.com/office/officeart/2005/8/layout/venn2"/>
    <dgm:cxn modelId="{73CC87D4-3B68-0541-BE8B-618D7F277829}" srcId="{3EED0008-B59D-9341-9C6C-1728300B9379}" destId="{E1A98232-2114-D546-995E-CFC754677B98}" srcOrd="1" destOrd="0" parTransId="{2591D55F-9884-BB47-95AD-F93211117B94}" sibTransId="{9C11C049-35F8-5F4A-AEFE-3F8E82F24340}"/>
    <dgm:cxn modelId="{71323B41-F3DD-B344-AFAE-D2E9E2248986}" srcId="{3EED0008-B59D-9341-9C6C-1728300B9379}" destId="{6B69FBE8-B929-D24A-B93B-5B1A0DE0DB20}" srcOrd="0" destOrd="0" parTransId="{CA06D4D9-8276-0542-965F-537EBEC1298B}" sibTransId="{7604BCD7-479E-574D-BFCF-EBD4D3671E5E}"/>
    <dgm:cxn modelId="{689AC59C-290A-EC4A-AB51-0ACB7BC51799}" type="presOf" srcId="{3EED0008-B59D-9341-9C6C-1728300B9379}" destId="{6B1F8DB3-FD4C-F747-964C-EAF4BCFCBFE0}" srcOrd="0" destOrd="0" presId="urn:microsoft.com/office/officeart/2005/8/layout/venn2"/>
    <dgm:cxn modelId="{9F7AC856-C4DF-174B-A5A8-B5E413F10B94}" type="presOf" srcId="{FD85A7B0-0230-1645-8DCA-ED536D657D18}" destId="{D5329209-3F80-2248-9B9F-276ABEB418B4}" srcOrd="1" destOrd="0" presId="urn:microsoft.com/office/officeart/2005/8/layout/venn2"/>
    <dgm:cxn modelId="{E833A523-5DEF-EA41-9601-3E8B9C1AB057}" type="presOf" srcId="{6B69FBE8-B929-D24A-B93B-5B1A0DE0DB20}" destId="{86A56754-02F3-B64E-A0E9-05160F2E461B}" srcOrd="0" destOrd="0" presId="urn:microsoft.com/office/officeart/2005/8/layout/venn2"/>
    <dgm:cxn modelId="{5B7E5730-C1EA-E84E-BBFD-57106C015F4F}" srcId="{3EED0008-B59D-9341-9C6C-1728300B9379}" destId="{E39DFB4A-20AD-994C-9C91-5DE6BB4956BC}" srcOrd="2" destOrd="0" parTransId="{B4B83BBE-309C-E546-98F7-2832EA534681}" sibTransId="{B4C5B35B-BF09-D84C-8276-454E57FEA8A0}"/>
    <dgm:cxn modelId="{AD9B775D-E7A2-674E-BC01-CF74A7F36ACC}" type="presOf" srcId="{FD85A7B0-0230-1645-8DCA-ED536D657D18}" destId="{03E6586B-D520-C14F-B784-1FDF73AF80F4}" srcOrd="0" destOrd="0" presId="urn:microsoft.com/office/officeart/2005/8/layout/venn2"/>
    <dgm:cxn modelId="{367B1C4D-74EB-4E4C-A1E8-E76D808DBDD2}" srcId="{3EED0008-B59D-9341-9C6C-1728300B9379}" destId="{FD85A7B0-0230-1645-8DCA-ED536D657D18}" srcOrd="3" destOrd="0" parTransId="{038520EA-6B16-EB45-B137-5ABE76D6BDE0}" sibTransId="{ABCABEAB-D74E-A540-9A99-1215139C8ADA}"/>
    <dgm:cxn modelId="{31287D2E-ABF3-4F46-97B9-CB431050F3FF}" type="presParOf" srcId="{6B1F8DB3-FD4C-F747-964C-EAF4BCFCBFE0}" destId="{1E437D1D-A69F-0648-AE7A-67163C9F5EAE}" srcOrd="0" destOrd="0" presId="urn:microsoft.com/office/officeart/2005/8/layout/venn2"/>
    <dgm:cxn modelId="{3CC40A3A-62A2-0D4B-BBB7-E8A9F8E5B7F4}" type="presParOf" srcId="{1E437D1D-A69F-0648-AE7A-67163C9F5EAE}" destId="{86A56754-02F3-B64E-A0E9-05160F2E461B}" srcOrd="0" destOrd="0" presId="urn:microsoft.com/office/officeart/2005/8/layout/venn2"/>
    <dgm:cxn modelId="{7345B486-03A2-E34A-BC9E-42B8408BF801}" type="presParOf" srcId="{1E437D1D-A69F-0648-AE7A-67163C9F5EAE}" destId="{D0E93627-1E10-954C-BD6E-D8B61EE6EDDC}" srcOrd="1" destOrd="0" presId="urn:microsoft.com/office/officeart/2005/8/layout/venn2"/>
    <dgm:cxn modelId="{7205B5EA-96BA-5449-83F4-E62A2A856EE8}" type="presParOf" srcId="{6B1F8DB3-FD4C-F747-964C-EAF4BCFCBFE0}" destId="{E6E6245B-77A5-6F45-B397-80593D2BA988}" srcOrd="1" destOrd="0" presId="urn:microsoft.com/office/officeart/2005/8/layout/venn2"/>
    <dgm:cxn modelId="{BD8145B4-79CD-A344-B694-A0B49ABD27C9}" type="presParOf" srcId="{E6E6245B-77A5-6F45-B397-80593D2BA988}" destId="{2D3D58D5-AF6E-9A4B-9935-0531F9D21245}" srcOrd="0" destOrd="0" presId="urn:microsoft.com/office/officeart/2005/8/layout/venn2"/>
    <dgm:cxn modelId="{37E65607-CBB8-0842-8147-B9DFD33955CB}" type="presParOf" srcId="{E6E6245B-77A5-6F45-B397-80593D2BA988}" destId="{1675D339-09C7-5F42-8736-63598BD9BAAC}" srcOrd="1" destOrd="0" presId="urn:microsoft.com/office/officeart/2005/8/layout/venn2"/>
    <dgm:cxn modelId="{F5AB4481-E136-C848-B823-AC9C66E0359A}" type="presParOf" srcId="{6B1F8DB3-FD4C-F747-964C-EAF4BCFCBFE0}" destId="{74E25AE1-C964-D245-B523-62DDD00108E5}" srcOrd="2" destOrd="0" presId="urn:microsoft.com/office/officeart/2005/8/layout/venn2"/>
    <dgm:cxn modelId="{5105295C-99AC-8B41-9CAF-6148BD4ECCD1}" type="presParOf" srcId="{74E25AE1-C964-D245-B523-62DDD00108E5}" destId="{7058C507-9B48-A444-9DE8-BFF3BDC2C822}" srcOrd="0" destOrd="0" presId="urn:microsoft.com/office/officeart/2005/8/layout/venn2"/>
    <dgm:cxn modelId="{6A466FC9-15C4-FA4B-B681-4E3BCEBFA11B}" type="presParOf" srcId="{74E25AE1-C964-D245-B523-62DDD00108E5}" destId="{13328902-C312-4D4C-BA1A-96FD68D4C25E}" srcOrd="1" destOrd="0" presId="urn:microsoft.com/office/officeart/2005/8/layout/venn2"/>
    <dgm:cxn modelId="{B0506082-E693-BD44-877B-32B0AF95E0D9}" type="presParOf" srcId="{6B1F8DB3-FD4C-F747-964C-EAF4BCFCBFE0}" destId="{A5BC4FC1-7AEB-3D46-817A-E318756DE1C2}" srcOrd="3" destOrd="0" presId="urn:microsoft.com/office/officeart/2005/8/layout/venn2"/>
    <dgm:cxn modelId="{39F23A89-AE8C-0747-A3F5-3CB7B7BA0264}" type="presParOf" srcId="{A5BC4FC1-7AEB-3D46-817A-E318756DE1C2}" destId="{03E6586B-D520-C14F-B784-1FDF73AF80F4}" srcOrd="0" destOrd="0" presId="urn:microsoft.com/office/officeart/2005/8/layout/venn2"/>
    <dgm:cxn modelId="{88704A1C-674D-F24E-8260-A60CDDD3FBEA}" type="presParOf" srcId="{A5BC4FC1-7AEB-3D46-817A-E318756DE1C2}" destId="{D5329209-3F80-2248-9B9F-276ABEB418B4}"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E8BB5A-C8A4-EF48-B913-18824A1CB08B}" type="doc">
      <dgm:prSet loTypeId="urn:microsoft.com/office/officeart/2005/8/layout/pyramid4" loCatId="" qsTypeId="urn:microsoft.com/office/officeart/2005/8/quickstyle/simple4" qsCatId="simple" csTypeId="urn:microsoft.com/office/officeart/2005/8/colors/accent0_1" csCatId="mainScheme" phldr="1"/>
      <dgm:spPr/>
      <dgm:t>
        <a:bodyPr/>
        <a:lstStyle/>
        <a:p>
          <a:endParaRPr lang="es-ES_tradnl"/>
        </a:p>
      </dgm:t>
    </dgm:pt>
    <dgm:pt modelId="{AE7AFB33-29D4-D74C-AD1C-9CDFAC6CB0AA}">
      <dgm:prSet phldrT="[Texto]" custT="1"/>
      <dgm:spPr/>
      <dgm:t>
        <a:bodyPr/>
        <a:lstStyle/>
        <a:p>
          <a:r>
            <a:rPr lang="es-ES_tradnl" sz="1400" dirty="0" smtClean="0"/>
            <a:t>Riesgo de mercado</a:t>
          </a:r>
          <a:endParaRPr lang="es-ES_tradnl" sz="1400" dirty="0"/>
        </a:p>
      </dgm:t>
    </dgm:pt>
    <dgm:pt modelId="{A21B49C7-00AB-5F4D-804C-E020E0A608E6}" type="parTrans" cxnId="{315480C7-2D51-0342-81AE-2FA6B4C9480F}">
      <dgm:prSet/>
      <dgm:spPr/>
      <dgm:t>
        <a:bodyPr/>
        <a:lstStyle/>
        <a:p>
          <a:endParaRPr lang="es-ES_tradnl" sz="1400">
            <a:solidFill>
              <a:schemeClr val="bg1"/>
            </a:solidFill>
          </a:endParaRPr>
        </a:p>
      </dgm:t>
    </dgm:pt>
    <dgm:pt modelId="{67386EDC-0DD1-E640-8B62-04CA9878526F}" type="sibTrans" cxnId="{315480C7-2D51-0342-81AE-2FA6B4C9480F}">
      <dgm:prSet custT="1"/>
      <dgm:spPr/>
      <dgm:t>
        <a:bodyPr/>
        <a:lstStyle/>
        <a:p>
          <a:endParaRPr lang="es-ES_tradnl" sz="1400">
            <a:solidFill>
              <a:schemeClr val="bg1"/>
            </a:solidFill>
          </a:endParaRPr>
        </a:p>
      </dgm:t>
    </dgm:pt>
    <dgm:pt modelId="{32F0D895-7F46-1946-A57E-BB3AD13DF0E1}">
      <dgm:prSet phldrT="[Texto]" custT="1"/>
      <dgm:spPr/>
      <dgm:t>
        <a:bodyPr/>
        <a:lstStyle/>
        <a:p>
          <a:r>
            <a:rPr lang="es-ES_tradnl" sz="1400" smtClean="0"/>
            <a:t>Riesgo legal</a:t>
          </a:r>
          <a:endParaRPr lang="es-ES_tradnl" sz="1400" dirty="0"/>
        </a:p>
      </dgm:t>
    </dgm:pt>
    <dgm:pt modelId="{301826C9-543B-4841-8126-E4E015D05F41}" type="parTrans" cxnId="{B1C4CBA2-26DE-A449-B86C-2F3551EBE936}">
      <dgm:prSet/>
      <dgm:spPr/>
      <dgm:t>
        <a:bodyPr/>
        <a:lstStyle/>
        <a:p>
          <a:endParaRPr lang="es-ES_tradnl" sz="1400">
            <a:solidFill>
              <a:schemeClr val="bg1"/>
            </a:solidFill>
          </a:endParaRPr>
        </a:p>
      </dgm:t>
    </dgm:pt>
    <dgm:pt modelId="{BC9C439B-3988-7E4E-97B6-7F37D8B145E1}" type="sibTrans" cxnId="{B1C4CBA2-26DE-A449-B86C-2F3551EBE936}">
      <dgm:prSet custT="1"/>
      <dgm:spPr/>
      <dgm:t>
        <a:bodyPr/>
        <a:lstStyle/>
        <a:p>
          <a:endParaRPr lang="es-ES_tradnl" sz="1400">
            <a:solidFill>
              <a:schemeClr val="bg1"/>
            </a:solidFill>
          </a:endParaRPr>
        </a:p>
      </dgm:t>
    </dgm:pt>
    <dgm:pt modelId="{DCCD6C5D-9B87-ED46-BFD6-9988A4F4DB92}">
      <dgm:prSet phldrT="[Texto]" custT="1"/>
      <dgm:spPr>
        <a:solidFill>
          <a:schemeClr val="accent6"/>
        </a:solidFill>
      </dgm:spPr>
      <dgm:t>
        <a:bodyPr/>
        <a:lstStyle/>
        <a:p>
          <a:r>
            <a:rPr lang="es-ES_tradnl" sz="1400" b="1" smtClean="0"/>
            <a:t>Riesgo credito</a:t>
          </a:r>
          <a:endParaRPr lang="es-ES_tradnl" sz="1400" b="1" dirty="0"/>
        </a:p>
      </dgm:t>
    </dgm:pt>
    <dgm:pt modelId="{C1133CEE-562E-FB42-95BA-BFBFA1AEAA17}" type="parTrans" cxnId="{FC142320-CD6C-8544-81EC-FD48826702FF}">
      <dgm:prSet/>
      <dgm:spPr/>
      <dgm:t>
        <a:bodyPr/>
        <a:lstStyle/>
        <a:p>
          <a:endParaRPr lang="es-ES_tradnl" sz="1400">
            <a:solidFill>
              <a:schemeClr val="bg1"/>
            </a:solidFill>
          </a:endParaRPr>
        </a:p>
      </dgm:t>
    </dgm:pt>
    <dgm:pt modelId="{EDEA1635-38BB-EC43-99AB-9FDA12C676FA}" type="sibTrans" cxnId="{FC142320-CD6C-8544-81EC-FD48826702FF}">
      <dgm:prSet custT="1"/>
      <dgm:spPr/>
      <dgm:t>
        <a:bodyPr/>
        <a:lstStyle/>
        <a:p>
          <a:endParaRPr lang="es-ES_tradnl" sz="1400">
            <a:solidFill>
              <a:schemeClr val="bg1"/>
            </a:solidFill>
          </a:endParaRPr>
        </a:p>
      </dgm:t>
    </dgm:pt>
    <dgm:pt modelId="{B98D27B9-453B-2D4C-8994-7AC8AF04A88C}">
      <dgm:prSet phldrT="[Texto]" custT="1"/>
      <dgm:spPr/>
      <dgm:t>
        <a:bodyPr/>
        <a:lstStyle/>
        <a:p>
          <a:r>
            <a:rPr lang="es-ES_tradnl" sz="1400" smtClean="0"/>
            <a:t>Riesgo financiero</a:t>
          </a:r>
          <a:endParaRPr lang="es-ES_tradnl" sz="1400" dirty="0"/>
        </a:p>
      </dgm:t>
    </dgm:pt>
    <dgm:pt modelId="{253BEB49-A819-8F48-BCC1-3D1F2A55A366}" type="parTrans" cxnId="{DB5FAAD9-BBB5-0248-8167-221A7E5DFFE8}">
      <dgm:prSet/>
      <dgm:spPr/>
      <dgm:t>
        <a:bodyPr/>
        <a:lstStyle/>
        <a:p>
          <a:endParaRPr lang="es-ES_tradnl" sz="1400">
            <a:solidFill>
              <a:schemeClr val="bg1"/>
            </a:solidFill>
          </a:endParaRPr>
        </a:p>
      </dgm:t>
    </dgm:pt>
    <dgm:pt modelId="{577AC1E1-581D-EB48-BDA8-DEAE30E75726}" type="sibTrans" cxnId="{DB5FAAD9-BBB5-0248-8167-221A7E5DFFE8}">
      <dgm:prSet custT="1"/>
      <dgm:spPr/>
      <dgm:t>
        <a:bodyPr/>
        <a:lstStyle/>
        <a:p>
          <a:endParaRPr lang="es-ES_tradnl" sz="1400">
            <a:solidFill>
              <a:schemeClr val="bg1"/>
            </a:solidFill>
          </a:endParaRPr>
        </a:p>
      </dgm:t>
    </dgm:pt>
    <dgm:pt modelId="{9B463A02-5949-E945-82FA-67E8F4E2A746}">
      <dgm:prSet phldrT="[Texto]" custT="1"/>
      <dgm:spPr/>
      <dgm:t>
        <a:bodyPr/>
        <a:lstStyle/>
        <a:p>
          <a:r>
            <a:rPr lang="es-ES_tradnl" sz="1400" smtClean="0"/>
            <a:t>Riesgo Tecnológico</a:t>
          </a:r>
          <a:endParaRPr lang="es-ES_tradnl" sz="1400" dirty="0"/>
        </a:p>
      </dgm:t>
    </dgm:pt>
    <dgm:pt modelId="{D5B6496E-CC41-A443-9B2D-9F189A7D26E9}" type="parTrans" cxnId="{BC6E1ABB-E789-2849-A90D-BCF4A1CBAA98}">
      <dgm:prSet/>
      <dgm:spPr/>
      <dgm:t>
        <a:bodyPr/>
        <a:lstStyle/>
        <a:p>
          <a:endParaRPr lang="es-ES_tradnl" sz="1400">
            <a:solidFill>
              <a:schemeClr val="bg1"/>
            </a:solidFill>
          </a:endParaRPr>
        </a:p>
      </dgm:t>
    </dgm:pt>
    <dgm:pt modelId="{177B5628-3113-A043-BA1C-831A251A8022}" type="sibTrans" cxnId="{BC6E1ABB-E789-2849-A90D-BCF4A1CBAA98}">
      <dgm:prSet custT="1"/>
      <dgm:spPr/>
      <dgm:t>
        <a:bodyPr/>
        <a:lstStyle/>
        <a:p>
          <a:endParaRPr lang="es-ES_tradnl" sz="1400">
            <a:solidFill>
              <a:schemeClr val="bg1"/>
            </a:solidFill>
          </a:endParaRPr>
        </a:p>
      </dgm:t>
    </dgm:pt>
    <dgm:pt modelId="{85FDE2C7-068C-CB40-9F01-F800D55BC40B}">
      <dgm:prSet phldrT="[Texto]" custT="1"/>
      <dgm:spPr/>
      <dgm:t>
        <a:bodyPr/>
        <a:lstStyle/>
        <a:p>
          <a:r>
            <a:rPr lang="es-ES_tradnl" sz="1400" dirty="0" smtClean="0"/>
            <a:t>Riesgo político</a:t>
          </a:r>
          <a:endParaRPr lang="es-ES_tradnl" sz="1400" dirty="0"/>
        </a:p>
      </dgm:t>
    </dgm:pt>
    <dgm:pt modelId="{35A33776-033A-5D45-A716-EA9E63631EAD}" type="parTrans" cxnId="{FEB2E519-F51C-8249-B33D-83193B48582B}">
      <dgm:prSet/>
      <dgm:spPr/>
      <dgm:t>
        <a:bodyPr/>
        <a:lstStyle/>
        <a:p>
          <a:endParaRPr lang="es-ES_tradnl" sz="1400">
            <a:solidFill>
              <a:schemeClr val="bg1"/>
            </a:solidFill>
          </a:endParaRPr>
        </a:p>
      </dgm:t>
    </dgm:pt>
    <dgm:pt modelId="{127860F0-B571-664E-BEA9-D76324ED323E}" type="sibTrans" cxnId="{FEB2E519-F51C-8249-B33D-83193B48582B}">
      <dgm:prSet custT="1"/>
      <dgm:spPr/>
      <dgm:t>
        <a:bodyPr/>
        <a:lstStyle/>
        <a:p>
          <a:endParaRPr lang="es-ES_tradnl" sz="1400">
            <a:solidFill>
              <a:schemeClr val="bg1"/>
            </a:solidFill>
          </a:endParaRPr>
        </a:p>
      </dgm:t>
    </dgm:pt>
    <dgm:pt modelId="{C220FA06-F0EA-4042-B2D6-BC11EA1BC04C}">
      <dgm:prSet phldrT="[Texto]" custT="1"/>
      <dgm:spPr/>
      <dgm:t>
        <a:bodyPr/>
        <a:lstStyle/>
        <a:p>
          <a:r>
            <a:rPr lang="es-ES_tradnl" sz="1400" dirty="0" smtClean="0"/>
            <a:t>Riesgo laboral</a:t>
          </a:r>
          <a:endParaRPr lang="es-ES_tradnl" sz="1400" dirty="0"/>
        </a:p>
      </dgm:t>
    </dgm:pt>
    <dgm:pt modelId="{DAB276EC-20C0-0845-B395-3D5A38659BC8}" type="parTrans" cxnId="{60AAEAF8-918C-EC4A-A3F7-4718E095C71D}">
      <dgm:prSet/>
      <dgm:spPr/>
      <dgm:t>
        <a:bodyPr/>
        <a:lstStyle/>
        <a:p>
          <a:endParaRPr lang="es-ES_tradnl" sz="1400"/>
        </a:p>
      </dgm:t>
    </dgm:pt>
    <dgm:pt modelId="{FCF796D4-3BFD-7B41-A4EF-1CD526152911}" type="sibTrans" cxnId="{60AAEAF8-918C-EC4A-A3F7-4718E095C71D}">
      <dgm:prSet/>
      <dgm:spPr/>
      <dgm:t>
        <a:bodyPr/>
        <a:lstStyle/>
        <a:p>
          <a:endParaRPr lang="es-ES_tradnl" sz="1400"/>
        </a:p>
      </dgm:t>
    </dgm:pt>
    <dgm:pt modelId="{81B94C25-F772-9D4F-B908-A1A11B7EBD30}">
      <dgm:prSet phldrT="[Texto]" custT="1"/>
      <dgm:spPr/>
      <dgm:t>
        <a:bodyPr/>
        <a:lstStyle/>
        <a:p>
          <a:r>
            <a:rPr lang="es-ES_tradnl" sz="1400" dirty="0" smtClean="0"/>
            <a:t>Riesgo de liquidez</a:t>
          </a:r>
          <a:endParaRPr lang="es-ES_tradnl" sz="1400" dirty="0"/>
        </a:p>
      </dgm:t>
    </dgm:pt>
    <dgm:pt modelId="{C1A80AE6-7BDC-5D49-8EA4-0D47E8D7A9E8}" type="parTrans" cxnId="{B0C5F632-A1D7-8C49-8F0D-11D2777FA9BA}">
      <dgm:prSet/>
      <dgm:spPr/>
      <dgm:t>
        <a:bodyPr/>
        <a:lstStyle/>
        <a:p>
          <a:endParaRPr lang="es-ES_tradnl" sz="1400"/>
        </a:p>
      </dgm:t>
    </dgm:pt>
    <dgm:pt modelId="{8C5864EB-E09E-024A-9AFF-7AB821C7F006}" type="sibTrans" cxnId="{B0C5F632-A1D7-8C49-8F0D-11D2777FA9BA}">
      <dgm:prSet/>
      <dgm:spPr/>
      <dgm:t>
        <a:bodyPr/>
        <a:lstStyle/>
        <a:p>
          <a:endParaRPr lang="es-ES_tradnl" sz="1400"/>
        </a:p>
      </dgm:t>
    </dgm:pt>
    <dgm:pt modelId="{F2183AE2-F202-3A41-A4F1-58078DCF2135}">
      <dgm:prSet phldrT="[Texto]" custT="1"/>
      <dgm:spPr/>
      <dgm:t>
        <a:bodyPr/>
        <a:lstStyle/>
        <a:p>
          <a:r>
            <a:rPr lang="es-ES_tradnl" sz="1400" dirty="0" smtClean="0"/>
            <a:t>Riesgo Ambiental</a:t>
          </a:r>
          <a:endParaRPr lang="es-ES_tradnl" sz="1400" dirty="0"/>
        </a:p>
      </dgm:t>
    </dgm:pt>
    <dgm:pt modelId="{94739A06-5EE6-814E-BCEF-0F25D39C27FE}" type="parTrans" cxnId="{4924EA19-3CD7-434E-9372-ECAE8A133C1C}">
      <dgm:prSet/>
      <dgm:spPr/>
      <dgm:t>
        <a:bodyPr/>
        <a:lstStyle/>
        <a:p>
          <a:endParaRPr lang="es-ES_tradnl" sz="1400"/>
        </a:p>
      </dgm:t>
    </dgm:pt>
    <dgm:pt modelId="{DBA06FB2-020C-714E-B6A8-27D79AE7AB0C}" type="sibTrans" cxnId="{4924EA19-3CD7-434E-9372-ECAE8A133C1C}">
      <dgm:prSet/>
      <dgm:spPr/>
      <dgm:t>
        <a:bodyPr/>
        <a:lstStyle/>
        <a:p>
          <a:endParaRPr lang="es-ES_tradnl" sz="1400"/>
        </a:p>
      </dgm:t>
    </dgm:pt>
    <dgm:pt modelId="{C08B3AB2-4974-4642-A660-B5A0DF0F91A4}" type="pres">
      <dgm:prSet presAssocID="{D2E8BB5A-C8A4-EF48-B913-18824A1CB08B}" presName="compositeShape" presStyleCnt="0">
        <dgm:presLayoutVars>
          <dgm:chMax val="9"/>
          <dgm:dir/>
          <dgm:resizeHandles val="exact"/>
        </dgm:presLayoutVars>
      </dgm:prSet>
      <dgm:spPr/>
      <dgm:t>
        <a:bodyPr/>
        <a:lstStyle/>
        <a:p>
          <a:endParaRPr lang="es-ES_tradnl"/>
        </a:p>
      </dgm:t>
    </dgm:pt>
    <dgm:pt modelId="{B163B319-398C-7045-A62C-F615717BAA24}" type="pres">
      <dgm:prSet presAssocID="{D2E8BB5A-C8A4-EF48-B913-18824A1CB08B}" presName="triangle1" presStyleLbl="node1" presStyleIdx="0" presStyleCnt="9">
        <dgm:presLayoutVars>
          <dgm:bulletEnabled val="1"/>
        </dgm:presLayoutVars>
      </dgm:prSet>
      <dgm:spPr/>
      <dgm:t>
        <a:bodyPr/>
        <a:lstStyle/>
        <a:p>
          <a:endParaRPr lang="es-ES_tradnl"/>
        </a:p>
      </dgm:t>
    </dgm:pt>
    <dgm:pt modelId="{D38A49D0-04A1-AE42-9E6D-6BA714836E9E}" type="pres">
      <dgm:prSet presAssocID="{D2E8BB5A-C8A4-EF48-B913-18824A1CB08B}" presName="triangle2" presStyleLbl="node1" presStyleIdx="1" presStyleCnt="9">
        <dgm:presLayoutVars>
          <dgm:bulletEnabled val="1"/>
        </dgm:presLayoutVars>
      </dgm:prSet>
      <dgm:spPr/>
      <dgm:t>
        <a:bodyPr/>
        <a:lstStyle/>
        <a:p>
          <a:endParaRPr lang="es-ES_tradnl"/>
        </a:p>
      </dgm:t>
    </dgm:pt>
    <dgm:pt modelId="{58437A6B-72C7-0C49-A941-C26BDB95F6F5}" type="pres">
      <dgm:prSet presAssocID="{D2E8BB5A-C8A4-EF48-B913-18824A1CB08B}" presName="triangle3" presStyleLbl="node1" presStyleIdx="2" presStyleCnt="9">
        <dgm:presLayoutVars>
          <dgm:bulletEnabled val="1"/>
        </dgm:presLayoutVars>
      </dgm:prSet>
      <dgm:spPr/>
      <dgm:t>
        <a:bodyPr/>
        <a:lstStyle/>
        <a:p>
          <a:endParaRPr lang="es-ES_tradnl"/>
        </a:p>
      </dgm:t>
    </dgm:pt>
    <dgm:pt modelId="{2CB2F212-FE59-3E45-B8AC-443A5590E377}" type="pres">
      <dgm:prSet presAssocID="{D2E8BB5A-C8A4-EF48-B913-18824A1CB08B}" presName="triangle4" presStyleLbl="node1" presStyleIdx="3" presStyleCnt="9">
        <dgm:presLayoutVars>
          <dgm:bulletEnabled val="1"/>
        </dgm:presLayoutVars>
      </dgm:prSet>
      <dgm:spPr/>
      <dgm:t>
        <a:bodyPr/>
        <a:lstStyle/>
        <a:p>
          <a:endParaRPr lang="es-ES_tradnl"/>
        </a:p>
      </dgm:t>
    </dgm:pt>
    <dgm:pt modelId="{D757C2BF-DDD3-9E41-882F-50789C478D0F}" type="pres">
      <dgm:prSet presAssocID="{D2E8BB5A-C8A4-EF48-B913-18824A1CB08B}" presName="triangle5" presStyleLbl="node1" presStyleIdx="4" presStyleCnt="9">
        <dgm:presLayoutVars>
          <dgm:bulletEnabled val="1"/>
        </dgm:presLayoutVars>
      </dgm:prSet>
      <dgm:spPr/>
      <dgm:t>
        <a:bodyPr/>
        <a:lstStyle/>
        <a:p>
          <a:endParaRPr lang="es-ES_tradnl"/>
        </a:p>
      </dgm:t>
    </dgm:pt>
    <dgm:pt modelId="{1FAFB1BB-145E-E744-B865-C373A27C29DA}" type="pres">
      <dgm:prSet presAssocID="{D2E8BB5A-C8A4-EF48-B913-18824A1CB08B}" presName="triangle6" presStyleLbl="node1" presStyleIdx="5" presStyleCnt="9">
        <dgm:presLayoutVars>
          <dgm:bulletEnabled val="1"/>
        </dgm:presLayoutVars>
      </dgm:prSet>
      <dgm:spPr/>
      <dgm:t>
        <a:bodyPr/>
        <a:lstStyle/>
        <a:p>
          <a:endParaRPr lang="es-ES_tradnl"/>
        </a:p>
      </dgm:t>
    </dgm:pt>
    <dgm:pt modelId="{9948BED0-12FE-774E-B3EC-8EF48AEFA094}" type="pres">
      <dgm:prSet presAssocID="{D2E8BB5A-C8A4-EF48-B913-18824A1CB08B}" presName="triangle7" presStyleLbl="node1" presStyleIdx="6" presStyleCnt="9">
        <dgm:presLayoutVars>
          <dgm:bulletEnabled val="1"/>
        </dgm:presLayoutVars>
      </dgm:prSet>
      <dgm:spPr/>
      <dgm:t>
        <a:bodyPr/>
        <a:lstStyle/>
        <a:p>
          <a:endParaRPr lang="es-ES_tradnl"/>
        </a:p>
      </dgm:t>
    </dgm:pt>
    <dgm:pt modelId="{F3C59554-3808-4547-B10B-133743D1B11C}" type="pres">
      <dgm:prSet presAssocID="{D2E8BB5A-C8A4-EF48-B913-18824A1CB08B}" presName="triangle8" presStyleLbl="node1" presStyleIdx="7" presStyleCnt="9">
        <dgm:presLayoutVars>
          <dgm:bulletEnabled val="1"/>
        </dgm:presLayoutVars>
      </dgm:prSet>
      <dgm:spPr/>
      <dgm:t>
        <a:bodyPr/>
        <a:lstStyle/>
        <a:p>
          <a:endParaRPr lang="es-ES_tradnl"/>
        </a:p>
      </dgm:t>
    </dgm:pt>
    <dgm:pt modelId="{8052E9D2-426F-A04B-95BF-98D8E4A98C13}" type="pres">
      <dgm:prSet presAssocID="{D2E8BB5A-C8A4-EF48-B913-18824A1CB08B}" presName="triangle9" presStyleLbl="node1" presStyleIdx="8" presStyleCnt="9">
        <dgm:presLayoutVars>
          <dgm:bulletEnabled val="1"/>
        </dgm:presLayoutVars>
      </dgm:prSet>
      <dgm:spPr/>
      <dgm:t>
        <a:bodyPr/>
        <a:lstStyle/>
        <a:p>
          <a:endParaRPr lang="es-ES_tradnl"/>
        </a:p>
      </dgm:t>
    </dgm:pt>
  </dgm:ptLst>
  <dgm:cxnLst>
    <dgm:cxn modelId="{AAA67E83-3488-7A48-9EE5-9E328E3F8E3C}" type="presOf" srcId="{B98D27B9-453B-2D4C-8994-7AC8AF04A88C}" destId="{2CB2F212-FE59-3E45-B8AC-443A5590E377}" srcOrd="0" destOrd="0" presId="urn:microsoft.com/office/officeart/2005/8/layout/pyramid4"/>
    <dgm:cxn modelId="{7C8B95DA-3341-F141-99A7-73BADD021804}" type="presOf" srcId="{81B94C25-F772-9D4F-B908-A1A11B7EBD30}" destId="{F3C59554-3808-4547-B10B-133743D1B11C}" srcOrd="0" destOrd="0" presId="urn:microsoft.com/office/officeart/2005/8/layout/pyramid4"/>
    <dgm:cxn modelId="{FC142320-CD6C-8544-81EC-FD48826702FF}" srcId="{D2E8BB5A-C8A4-EF48-B913-18824A1CB08B}" destId="{DCCD6C5D-9B87-ED46-BFD6-9988A4F4DB92}" srcOrd="2" destOrd="0" parTransId="{C1133CEE-562E-FB42-95BA-BFBFA1AEAA17}" sibTransId="{EDEA1635-38BB-EC43-99AB-9FDA12C676FA}"/>
    <dgm:cxn modelId="{779CFA3A-513B-594C-B528-EF2F5266A8DF}" type="presOf" srcId="{AE7AFB33-29D4-D74C-AD1C-9CDFAC6CB0AA}" destId="{B163B319-398C-7045-A62C-F615717BAA24}" srcOrd="0" destOrd="0" presId="urn:microsoft.com/office/officeart/2005/8/layout/pyramid4"/>
    <dgm:cxn modelId="{DB5FAAD9-BBB5-0248-8167-221A7E5DFFE8}" srcId="{D2E8BB5A-C8A4-EF48-B913-18824A1CB08B}" destId="{B98D27B9-453B-2D4C-8994-7AC8AF04A88C}" srcOrd="3" destOrd="0" parTransId="{253BEB49-A819-8F48-BCC1-3D1F2A55A366}" sibTransId="{577AC1E1-581D-EB48-BDA8-DEAE30E75726}"/>
    <dgm:cxn modelId="{FEB2E519-F51C-8249-B33D-83193B48582B}" srcId="{D2E8BB5A-C8A4-EF48-B913-18824A1CB08B}" destId="{85FDE2C7-068C-CB40-9F01-F800D55BC40B}" srcOrd="5" destOrd="0" parTransId="{35A33776-033A-5D45-A716-EA9E63631EAD}" sibTransId="{127860F0-B571-664E-BEA9-D76324ED323E}"/>
    <dgm:cxn modelId="{B0C5F632-A1D7-8C49-8F0D-11D2777FA9BA}" srcId="{D2E8BB5A-C8A4-EF48-B913-18824A1CB08B}" destId="{81B94C25-F772-9D4F-B908-A1A11B7EBD30}" srcOrd="7" destOrd="0" parTransId="{C1A80AE6-7BDC-5D49-8EA4-0D47E8D7A9E8}" sibTransId="{8C5864EB-E09E-024A-9AFF-7AB821C7F006}"/>
    <dgm:cxn modelId="{19C91287-3D0B-D44A-8D78-D00DB9C35A11}" type="presOf" srcId="{32F0D895-7F46-1946-A57E-BB3AD13DF0E1}" destId="{D38A49D0-04A1-AE42-9E6D-6BA714836E9E}" srcOrd="0" destOrd="0" presId="urn:microsoft.com/office/officeart/2005/8/layout/pyramid4"/>
    <dgm:cxn modelId="{315480C7-2D51-0342-81AE-2FA6B4C9480F}" srcId="{D2E8BB5A-C8A4-EF48-B913-18824A1CB08B}" destId="{AE7AFB33-29D4-D74C-AD1C-9CDFAC6CB0AA}" srcOrd="0" destOrd="0" parTransId="{A21B49C7-00AB-5F4D-804C-E020E0A608E6}" sibTransId="{67386EDC-0DD1-E640-8B62-04CA9878526F}"/>
    <dgm:cxn modelId="{BC6E1ABB-E789-2849-A90D-BCF4A1CBAA98}" srcId="{D2E8BB5A-C8A4-EF48-B913-18824A1CB08B}" destId="{9B463A02-5949-E945-82FA-67E8F4E2A746}" srcOrd="4" destOrd="0" parTransId="{D5B6496E-CC41-A443-9B2D-9F189A7D26E9}" sibTransId="{177B5628-3113-A043-BA1C-831A251A8022}"/>
    <dgm:cxn modelId="{E96071AF-6F37-A344-9DB3-CB49573ED6BC}" type="presOf" srcId="{85FDE2C7-068C-CB40-9F01-F800D55BC40B}" destId="{1FAFB1BB-145E-E744-B865-C373A27C29DA}" srcOrd="0" destOrd="0" presId="urn:microsoft.com/office/officeart/2005/8/layout/pyramid4"/>
    <dgm:cxn modelId="{4924EA19-3CD7-434E-9372-ECAE8A133C1C}" srcId="{D2E8BB5A-C8A4-EF48-B913-18824A1CB08B}" destId="{F2183AE2-F202-3A41-A4F1-58078DCF2135}" srcOrd="8" destOrd="0" parTransId="{94739A06-5EE6-814E-BCEF-0F25D39C27FE}" sibTransId="{DBA06FB2-020C-714E-B6A8-27D79AE7AB0C}"/>
    <dgm:cxn modelId="{B1C4CBA2-26DE-A449-B86C-2F3551EBE936}" srcId="{D2E8BB5A-C8A4-EF48-B913-18824A1CB08B}" destId="{32F0D895-7F46-1946-A57E-BB3AD13DF0E1}" srcOrd="1" destOrd="0" parTransId="{301826C9-543B-4841-8126-E4E015D05F41}" sibTransId="{BC9C439B-3988-7E4E-97B6-7F37D8B145E1}"/>
    <dgm:cxn modelId="{447241CB-B742-AC49-A741-4C7DE39D236B}" type="presOf" srcId="{DCCD6C5D-9B87-ED46-BFD6-9988A4F4DB92}" destId="{58437A6B-72C7-0C49-A941-C26BDB95F6F5}" srcOrd="0" destOrd="0" presId="urn:microsoft.com/office/officeart/2005/8/layout/pyramid4"/>
    <dgm:cxn modelId="{8601337E-D50F-AE4F-8AE3-B81D44A61F56}" type="presOf" srcId="{9B463A02-5949-E945-82FA-67E8F4E2A746}" destId="{D757C2BF-DDD3-9E41-882F-50789C478D0F}" srcOrd="0" destOrd="0" presId="urn:microsoft.com/office/officeart/2005/8/layout/pyramid4"/>
    <dgm:cxn modelId="{60AAEAF8-918C-EC4A-A3F7-4718E095C71D}" srcId="{D2E8BB5A-C8A4-EF48-B913-18824A1CB08B}" destId="{C220FA06-F0EA-4042-B2D6-BC11EA1BC04C}" srcOrd="6" destOrd="0" parTransId="{DAB276EC-20C0-0845-B395-3D5A38659BC8}" sibTransId="{FCF796D4-3BFD-7B41-A4EF-1CD526152911}"/>
    <dgm:cxn modelId="{0DBFBBB8-8C37-0A46-85AC-4840FCA3A867}" type="presOf" srcId="{D2E8BB5A-C8A4-EF48-B913-18824A1CB08B}" destId="{C08B3AB2-4974-4642-A660-B5A0DF0F91A4}" srcOrd="0" destOrd="0" presId="urn:microsoft.com/office/officeart/2005/8/layout/pyramid4"/>
    <dgm:cxn modelId="{0D99E0EF-1D4A-534B-8480-3306C7625912}" type="presOf" srcId="{C220FA06-F0EA-4042-B2D6-BC11EA1BC04C}" destId="{9948BED0-12FE-774E-B3EC-8EF48AEFA094}" srcOrd="0" destOrd="0" presId="urn:microsoft.com/office/officeart/2005/8/layout/pyramid4"/>
    <dgm:cxn modelId="{409C7F37-39CA-2A44-8E72-3BC1D9B6DEC0}" type="presOf" srcId="{F2183AE2-F202-3A41-A4F1-58078DCF2135}" destId="{8052E9D2-426F-A04B-95BF-98D8E4A98C13}" srcOrd="0" destOrd="0" presId="urn:microsoft.com/office/officeart/2005/8/layout/pyramid4"/>
    <dgm:cxn modelId="{22E0FAE8-843B-2E40-9219-1B6584472C82}" type="presParOf" srcId="{C08B3AB2-4974-4642-A660-B5A0DF0F91A4}" destId="{B163B319-398C-7045-A62C-F615717BAA24}" srcOrd="0" destOrd="0" presId="urn:microsoft.com/office/officeart/2005/8/layout/pyramid4"/>
    <dgm:cxn modelId="{C1439F88-91EC-C144-A08F-746C81F2866B}" type="presParOf" srcId="{C08B3AB2-4974-4642-A660-B5A0DF0F91A4}" destId="{D38A49D0-04A1-AE42-9E6D-6BA714836E9E}" srcOrd="1" destOrd="0" presId="urn:microsoft.com/office/officeart/2005/8/layout/pyramid4"/>
    <dgm:cxn modelId="{9F5295F3-4696-F447-AFC7-6B8CD8530F78}" type="presParOf" srcId="{C08B3AB2-4974-4642-A660-B5A0DF0F91A4}" destId="{58437A6B-72C7-0C49-A941-C26BDB95F6F5}" srcOrd="2" destOrd="0" presId="urn:microsoft.com/office/officeart/2005/8/layout/pyramid4"/>
    <dgm:cxn modelId="{55EE5AE9-E1AA-C245-AEE5-67F9B5E160BD}" type="presParOf" srcId="{C08B3AB2-4974-4642-A660-B5A0DF0F91A4}" destId="{2CB2F212-FE59-3E45-B8AC-443A5590E377}" srcOrd="3" destOrd="0" presId="urn:microsoft.com/office/officeart/2005/8/layout/pyramid4"/>
    <dgm:cxn modelId="{F78D8FF7-222C-A84B-80BE-EAF0DE3FB72A}" type="presParOf" srcId="{C08B3AB2-4974-4642-A660-B5A0DF0F91A4}" destId="{D757C2BF-DDD3-9E41-882F-50789C478D0F}" srcOrd="4" destOrd="0" presId="urn:microsoft.com/office/officeart/2005/8/layout/pyramid4"/>
    <dgm:cxn modelId="{9139E66F-4856-EC48-B2E2-1E63FA202EBD}" type="presParOf" srcId="{C08B3AB2-4974-4642-A660-B5A0DF0F91A4}" destId="{1FAFB1BB-145E-E744-B865-C373A27C29DA}" srcOrd="5" destOrd="0" presId="urn:microsoft.com/office/officeart/2005/8/layout/pyramid4"/>
    <dgm:cxn modelId="{D2E08F8A-00E4-DD4E-9C74-FA75CD323575}" type="presParOf" srcId="{C08B3AB2-4974-4642-A660-B5A0DF0F91A4}" destId="{9948BED0-12FE-774E-B3EC-8EF48AEFA094}" srcOrd="6" destOrd="0" presId="urn:microsoft.com/office/officeart/2005/8/layout/pyramid4"/>
    <dgm:cxn modelId="{0FA4AE92-68E8-D142-AB2F-70431AA7BB0B}" type="presParOf" srcId="{C08B3AB2-4974-4642-A660-B5A0DF0F91A4}" destId="{F3C59554-3808-4547-B10B-133743D1B11C}" srcOrd="7" destOrd="0" presId="urn:microsoft.com/office/officeart/2005/8/layout/pyramid4"/>
    <dgm:cxn modelId="{1BC84BF8-5CDB-A44A-B797-4411CA723C8B}" type="presParOf" srcId="{C08B3AB2-4974-4642-A660-B5A0DF0F91A4}" destId="{8052E9D2-426F-A04B-95BF-98D8E4A98C13}" srcOrd="8" destOrd="0" presId="urn:microsoft.com/office/officeart/2005/8/layout/pyramid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9895A49-261B-E94B-8D77-0CB2849D2386}" type="doc">
      <dgm:prSet loTypeId="urn:microsoft.com/office/officeart/2005/8/layout/cycle6" loCatId="" qsTypeId="urn:microsoft.com/office/officeart/2005/8/quickstyle/simple4" qsCatId="simple" csTypeId="urn:microsoft.com/office/officeart/2005/8/colors/colorful1" csCatId="colorful" phldr="1"/>
      <dgm:spPr/>
      <dgm:t>
        <a:bodyPr/>
        <a:lstStyle/>
        <a:p>
          <a:endParaRPr lang="es-ES_tradnl"/>
        </a:p>
      </dgm:t>
    </dgm:pt>
    <dgm:pt modelId="{9A726CFC-F010-3E40-8401-1C85E86DA739}">
      <dgm:prSet phldrT="[Texto]" custT="1"/>
      <dgm:spPr/>
      <dgm:t>
        <a:bodyPr/>
        <a:lstStyle/>
        <a:p>
          <a:r>
            <a:rPr lang="es-ES_tradnl" sz="1800" dirty="0" smtClean="0"/>
            <a:t>Carácter</a:t>
          </a:r>
          <a:endParaRPr lang="es-ES_tradnl" sz="1800" dirty="0"/>
        </a:p>
      </dgm:t>
    </dgm:pt>
    <dgm:pt modelId="{A2D7E58A-494C-704E-91B5-437B2D223454}" type="parTrans" cxnId="{AC89C46F-59C3-1442-862C-5FC2F3F7DE4E}">
      <dgm:prSet/>
      <dgm:spPr/>
      <dgm:t>
        <a:bodyPr/>
        <a:lstStyle/>
        <a:p>
          <a:endParaRPr lang="es-ES_tradnl" sz="1800"/>
        </a:p>
      </dgm:t>
    </dgm:pt>
    <dgm:pt modelId="{2993B469-D12D-E045-8F86-0001C85A6947}" type="sibTrans" cxnId="{AC89C46F-59C3-1442-862C-5FC2F3F7DE4E}">
      <dgm:prSet/>
      <dgm:spPr/>
      <dgm:t>
        <a:bodyPr/>
        <a:lstStyle/>
        <a:p>
          <a:endParaRPr lang="es-ES_tradnl" sz="1800"/>
        </a:p>
      </dgm:t>
    </dgm:pt>
    <dgm:pt modelId="{52E40EF8-4E2A-0548-B6C5-1B6DD849E5AE}">
      <dgm:prSet phldrT="[Texto]" custT="1"/>
      <dgm:spPr/>
      <dgm:t>
        <a:bodyPr/>
        <a:lstStyle/>
        <a:p>
          <a:r>
            <a:rPr lang="es-ES_tradnl" sz="1800" dirty="0" smtClean="0"/>
            <a:t>Capacidad</a:t>
          </a:r>
          <a:endParaRPr lang="es-ES_tradnl" sz="1800" dirty="0"/>
        </a:p>
      </dgm:t>
    </dgm:pt>
    <dgm:pt modelId="{3C45A407-44C2-F14F-86DE-F53DF4D376E6}" type="parTrans" cxnId="{C751474F-D9E1-CE4C-B574-1F3693D33A9D}">
      <dgm:prSet/>
      <dgm:spPr/>
      <dgm:t>
        <a:bodyPr/>
        <a:lstStyle/>
        <a:p>
          <a:endParaRPr lang="es-ES_tradnl" sz="1800"/>
        </a:p>
      </dgm:t>
    </dgm:pt>
    <dgm:pt modelId="{E74D09A4-5D78-1940-A0C4-C354D0D85F7B}" type="sibTrans" cxnId="{C751474F-D9E1-CE4C-B574-1F3693D33A9D}">
      <dgm:prSet/>
      <dgm:spPr/>
      <dgm:t>
        <a:bodyPr/>
        <a:lstStyle/>
        <a:p>
          <a:endParaRPr lang="es-ES_tradnl" sz="1800"/>
        </a:p>
      </dgm:t>
    </dgm:pt>
    <dgm:pt modelId="{2D090AB9-3453-3548-B954-8C8653BE835F}">
      <dgm:prSet phldrT="[Texto]" custT="1"/>
      <dgm:spPr/>
      <dgm:t>
        <a:bodyPr/>
        <a:lstStyle/>
        <a:p>
          <a:r>
            <a:rPr lang="es-ES_tradnl" sz="1800" dirty="0" smtClean="0"/>
            <a:t>Capital</a:t>
          </a:r>
          <a:endParaRPr lang="es-ES_tradnl" sz="1800" dirty="0"/>
        </a:p>
      </dgm:t>
    </dgm:pt>
    <dgm:pt modelId="{55E9BA1B-BE07-2B44-8907-69EF238E2D49}" type="parTrans" cxnId="{0631F8AC-4A91-F845-9EC1-1B76693B89B6}">
      <dgm:prSet/>
      <dgm:spPr/>
      <dgm:t>
        <a:bodyPr/>
        <a:lstStyle/>
        <a:p>
          <a:endParaRPr lang="es-ES_tradnl" sz="1800"/>
        </a:p>
      </dgm:t>
    </dgm:pt>
    <dgm:pt modelId="{2CEFE84C-24C6-0449-9468-24DB2BA203AC}" type="sibTrans" cxnId="{0631F8AC-4A91-F845-9EC1-1B76693B89B6}">
      <dgm:prSet/>
      <dgm:spPr/>
      <dgm:t>
        <a:bodyPr/>
        <a:lstStyle/>
        <a:p>
          <a:endParaRPr lang="es-ES_tradnl" sz="1800"/>
        </a:p>
      </dgm:t>
    </dgm:pt>
    <dgm:pt modelId="{004EFE7B-8CA6-FD4E-93E1-E1BCA6C0651E}">
      <dgm:prSet phldrT="[Texto]" custT="1"/>
      <dgm:spPr/>
      <dgm:t>
        <a:bodyPr/>
        <a:lstStyle/>
        <a:p>
          <a:r>
            <a:rPr lang="es-ES_tradnl" sz="1800" dirty="0" smtClean="0"/>
            <a:t>Condiciones</a:t>
          </a:r>
          <a:endParaRPr lang="es-ES_tradnl" sz="1800" dirty="0"/>
        </a:p>
      </dgm:t>
    </dgm:pt>
    <dgm:pt modelId="{D2E22F20-5EDC-0844-A085-537562C15CAB}" type="parTrans" cxnId="{FFB22CE5-C6F3-E643-9C51-D2C30D589416}">
      <dgm:prSet/>
      <dgm:spPr/>
      <dgm:t>
        <a:bodyPr/>
        <a:lstStyle/>
        <a:p>
          <a:endParaRPr lang="es-ES_tradnl" sz="1800"/>
        </a:p>
      </dgm:t>
    </dgm:pt>
    <dgm:pt modelId="{0F9A7CAB-9C86-1A4C-8819-405B369642E3}" type="sibTrans" cxnId="{FFB22CE5-C6F3-E643-9C51-D2C30D589416}">
      <dgm:prSet/>
      <dgm:spPr/>
      <dgm:t>
        <a:bodyPr/>
        <a:lstStyle/>
        <a:p>
          <a:endParaRPr lang="es-ES_tradnl" sz="1800"/>
        </a:p>
      </dgm:t>
    </dgm:pt>
    <dgm:pt modelId="{95CE6944-72DE-4845-B235-FAEC9C43E3CD}">
      <dgm:prSet phldrT="[Texto]" custT="1"/>
      <dgm:spPr/>
      <dgm:t>
        <a:bodyPr/>
        <a:lstStyle/>
        <a:p>
          <a:r>
            <a:rPr lang="es-ES_tradnl" sz="1800" dirty="0" smtClean="0"/>
            <a:t>Colateral</a:t>
          </a:r>
          <a:endParaRPr lang="es-ES_tradnl" sz="1800" dirty="0"/>
        </a:p>
      </dgm:t>
    </dgm:pt>
    <dgm:pt modelId="{46C8D8DA-8A56-2C46-9D1B-920669E3AF46}" type="parTrans" cxnId="{09477842-0169-2344-A407-F4B00BD82E8F}">
      <dgm:prSet/>
      <dgm:spPr/>
      <dgm:t>
        <a:bodyPr/>
        <a:lstStyle/>
        <a:p>
          <a:endParaRPr lang="es-ES_tradnl" sz="1800"/>
        </a:p>
      </dgm:t>
    </dgm:pt>
    <dgm:pt modelId="{7476D96E-4761-294B-966E-287EE6EAB281}" type="sibTrans" cxnId="{09477842-0169-2344-A407-F4B00BD82E8F}">
      <dgm:prSet/>
      <dgm:spPr/>
      <dgm:t>
        <a:bodyPr/>
        <a:lstStyle/>
        <a:p>
          <a:endParaRPr lang="es-ES_tradnl" sz="1800"/>
        </a:p>
      </dgm:t>
    </dgm:pt>
    <dgm:pt modelId="{C0FC436B-622A-F149-AE77-D90DE42CF973}" type="pres">
      <dgm:prSet presAssocID="{89895A49-261B-E94B-8D77-0CB2849D2386}" presName="cycle" presStyleCnt="0">
        <dgm:presLayoutVars>
          <dgm:dir/>
          <dgm:resizeHandles val="exact"/>
        </dgm:presLayoutVars>
      </dgm:prSet>
      <dgm:spPr/>
      <dgm:t>
        <a:bodyPr/>
        <a:lstStyle/>
        <a:p>
          <a:endParaRPr lang="es-ES_tradnl"/>
        </a:p>
      </dgm:t>
    </dgm:pt>
    <dgm:pt modelId="{CE5535BF-097B-B947-A34C-96D8DBAB089C}" type="pres">
      <dgm:prSet presAssocID="{9A726CFC-F010-3E40-8401-1C85E86DA739}" presName="node" presStyleLbl="node1" presStyleIdx="0" presStyleCnt="5">
        <dgm:presLayoutVars>
          <dgm:bulletEnabled val="1"/>
        </dgm:presLayoutVars>
      </dgm:prSet>
      <dgm:spPr/>
      <dgm:t>
        <a:bodyPr/>
        <a:lstStyle/>
        <a:p>
          <a:endParaRPr lang="es-ES_tradnl"/>
        </a:p>
      </dgm:t>
    </dgm:pt>
    <dgm:pt modelId="{F983AF3A-75C2-2541-B34F-BFE4656EBAFB}" type="pres">
      <dgm:prSet presAssocID="{9A726CFC-F010-3E40-8401-1C85E86DA739}" presName="spNode" presStyleCnt="0"/>
      <dgm:spPr/>
    </dgm:pt>
    <dgm:pt modelId="{B2CCD957-CD16-5343-8112-2784D093AA1F}" type="pres">
      <dgm:prSet presAssocID="{2993B469-D12D-E045-8F86-0001C85A6947}" presName="sibTrans" presStyleLbl="sibTrans1D1" presStyleIdx="0" presStyleCnt="5"/>
      <dgm:spPr/>
      <dgm:t>
        <a:bodyPr/>
        <a:lstStyle/>
        <a:p>
          <a:endParaRPr lang="es-ES_tradnl"/>
        </a:p>
      </dgm:t>
    </dgm:pt>
    <dgm:pt modelId="{A7E13DD7-A43D-ED4F-A505-DB3006B80DE4}" type="pres">
      <dgm:prSet presAssocID="{52E40EF8-4E2A-0548-B6C5-1B6DD849E5AE}" presName="node" presStyleLbl="node1" presStyleIdx="1" presStyleCnt="5">
        <dgm:presLayoutVars>
          <dgm:bulletEnabled val="1"/>
        </dgm:presLayoutVars>
      </dgm:prSet>
      <dgm:spPr/>
      <dgm:t>
        <a:bodyPr/>
        <a:lstStyle/>
        <a:p>
          <a:endParaRPr lang="es-ES_tradnl"/>
        </a:p>
      </dgm:t>
    </dgm:pt>
    <dgm:pt modelId="{430553A7-D7C4-E84A-9FAA-C2CBDB25E02A}" type="pres">
      <dgm:prSet presAssocID="{52E40EF8-4E2A-0548-B6C5-1B6DD849E5AE}" presName="spNode" presStyleCnt="0"/>
      <dgm:spPr/>
    </dgm:pt>
    <dgm:pt modelId="{BF74C0C4-85F8-AC4C-BB19-93E396556B7E}" type="pres">
      <dgm:prSet presAssocID="{E74D09A4-5D78-1940-A0C4-C354D0D85F7B}" presName="sibTrans" presStyleLbl="sibTrans1D1" presStyleIdx="1" presStyleCnt="5"/>
      <dgm:spPr/>
      <dgm:t>
        <a:bodyPr/>
        <a:lstStyle/>
        <a:p>
          <a:endParaRPr lang="es-ES_tradnl"/>
        </a:p>
      </dgm:t>
    </dgm:pt>
    <dgm:pt modelId="{D8263998-61CF-F74E-83E8-6AE7229DDFC7}" type="pres">
      <dgm:prSet presAssocID="{2D090AB9-3453-3548-B954-8C8653BE835F}" presName="node" presStyleLbl="node1" presStyleIdx="2" presStyleCnt="5">
        <dgm:presLayoutVars>
          <dgm:bulletEnabled val="1"/>
        </dgm:presLayoutVars>
      </dgm:prSet>
      <dgm:spPr/>
      <dgm:t>
        <a:bodyPr/>
        <a:lstStyle/>
        <a:p>
          <a:endParaRPr lang="es-ES_tradnl"/>
        </a:p>
      </dgm:t>
    </dgm:pt>
    <dgm:pt modelId="{17ED680D-87AF-B14B-A915-185346753654}" type="pres">
      <dgm:prSet presAssocID="{2D090AB9-3453-3548-B954-8C8653BE835F}" presName="spNode" presStyleCnt="0"/>
      <dgm:spPr/>
    </dgm:pt>
    <dgm:pt modelId="{6FEF57DB-5494-0D46-AF46-ABE84C409301}" type="pres">
      <dgm:prSet presAssocID="{2CEFE84C-24C6-0449-9468-24DB2BA203AC}" presName="sibTrans" presStyleLbl="sibTrans1D1" presStyleIdx="2" presStyleCnt="5"/>
      <dgm:spPr/>
      <dgm:t>
        <a:bodyPr/>
        <a:lstStyle/>
        <a:p>
          <a:endParaRPr lang="es-ES_tradnl"/>
        </a:p>
      </dgm:t>
    </dgm:pt>
    <dgm:pt modelId="{744BDCD7-1CB1-184D-922E-00C3F7E6EDCE}" type="pres">
      <dgm:prSet presAssocID="{004EFE7B-8CA6-FD4E-93E1-E1BCA6C0651E}" presName="node" presStyleLbl="node1" presStyleIdx="3" presStyleCnt="5">
        <dgm:presLayoutVars>
          <dgm:bulletEnabled val="1"/>
        </dgm:presLayoutVars>
      </dgm:prSet>
      <dgm:spPr/>
      <dgm:t>
        <a:bodyPr/>
        <a:lstStyle/>
        <a:p>
          <a:endParaRPr lang="es-ES_tradnl"/>
        </a:p>
      </dgm:t>
    </dgm:pt>
    <dgm:pt modelId="{6C539191-7EC9-8145-ABFE-64332FD00445}" type="pres">
      <dgm:prSet presAssocID="{004EFE7B-8CA6-FD4E-93E1-E1BCA6C0651E}" presName="spNode" presStyleCnt="0"/>
      <dgm:spPr/>
    </dgm:pt>
    <dgm:pt modelId="{12F5268D-C7EF-B24C-8115-6F751EF114BF}" type="pres">
      <dgm:prSet presAssocID="{0F9A7CAB-9C86-1A4C-8819-405B369642E3}" presName="sibTrans" presStyleLbl="sibTrans1D1" presStyleIdx="3" presStyleCnt="5"/>
      <dgm:spPr/>
      <dgm:t>
        <a:bodyPr/>
        <a:lstStyle/>
        <a:p>
          <a:endParaRPr lang="es-ES_tradnl"/>
        </a:p>
      </dgm:t>
    </dgm:pt>
    <dgm:pt modelId="{5F6373E7-0D65-0247-BC37-45E3818F0056}" type="pres">
      <dgm:prSet presAssocID="{95CE6944-72DE-4845-B235-FAEC9C43E3CD}" presName="node" presStyleLbl="node1" presStyleIdx="4" presStyleCnt="5">
        <dgm:presLayoutVars>
          <dgm:bulletEnabled val="1"/>
        </dgm:presLayoutVars>
      </dgm:prSet>
      <dgm:spPr/>
      <dgm:t>
        <a:bodyPr/>
        <a:lstStyle/>
        <a:p>
          <a:endParaRPr lang="es-ES_tradnl"/>
        </a:p>
      </dgm:t>
    </dgm:pt>
    <dgm:pt modelId="{14561DFD-D8E0-F944-B8BD-0BE7AF80FF6B}" type="pres">
      <dgm:prSet presAssocID="{95CE6944-72DE-4845-B235-FAEC9C43E3CD}" presName="spNode" presStyleCnt="0"/>
      <dgm:spPr/>
    </dgm:pt>
    <dgm:pt modelId="{599CE7DE-FC7A-404B-80E0-0AC9A5BFBB95}" type="pres">
      <dgm:prSet presAssocID="{7476D96E-4761-294B-966E-287EE6EAB281}" presName="sibTrans" presStyleLbl="sibTrans1D1" presStyleIdx="4" presStyleCnt="5"/>
      <dgm:spPr/>
      <dgm:t>
        <a:bodyPr/>
        <a:lstStyle/>
        <a:p>
          <a:endParaRPr lang="es-ES_tradnl"/>
        </a:p>
      </dgm:t>
    </dgm:pt>
  </dgm:ptLst>
  <dgm:cxnLst>
    <dgm:cxn modelId="{6D56777B-5935-5D48-8B89-E45DDB8D6F62}" type="presOf" srcId="{0F9A7CAB-9C86-1A4C-8819-405B369642E3}" destId="{12F5268D-C7EF-B24C-8115-6F751EF114BF}" srcOrd="0" destOrd="0" presId="urn:microsoft.com/office/officeart/2005/8/layout/cycle6"/>
    <dgm:cxn modelId="{C075783F-5779-154E-8F4C-219EF86EB9F5}" type="presOf" srcId="{95CE6944-72DE-4845-B235-FAEC9C43E3CD}" destId="{5F6373E7-0D65-0247-BC37-45E3818F0056}" srcOrd="0" destOrd="0" presId="urn:microsoft.com/office/officeart/2005/8/layout/cycle6"/>
    <dgm:cxn modelId="{C751474F-D9E1-CE4C-B574-1F3693D33A9D}" srcId="{89895A49-261B-E94B-8D77-0CB2849D2386}" destId="{52E40EF8-4E2A-0548-B6C5-1B6DD849E5AE}" srcOrd="1" destOrd="0" parTransId="{3C45A407-44C2-F14F-86DE-F53DF4D376E6}" sibTransId="{E74D09A4-5D78-1940-A0C4-C354D0D85F7B}"/>
    <dgm:cxn modelId="{A1719390-9F4F-474E-8FCD-C2B7E4EB37DD}" type="presOf" srcId="{2D090AB9-3453-3548-B954-8C8653BE835F}" destId="{D8263998-61CF-F74E-83E8-6AE7229DDFC7}" srcOrd="0" destOrd="0" presId="urn:microsoft.com/office/officeart/2005/8/layout/cycle6"/>
    <dgm:cxn modelId="{101A1923-0ADA-D445-97D2-D76D27804B50}" type="presOf" srcId="{004EFE7B-8CA6-FD4E-93E1-E1BCA6C0651E}" destId="{744BDCD7-1CB1-184D-922E-00C3F7E6EDCE}" srcOrd="0" destOrd="0" presId="urn:microsoft.com/office/officeart/2005/8/layout/cycle6"/>
    <dgm:cxn modelId="{33FF4CBE-DE86-B04D-AABF-36CFAE79F8D3}" type="presOf" srcId="{89895A49-261B-E94B-8D77-0CB2849D2386}" destId="{C0FC436B-622A-F149-AE77-D90DE42CF973}" srcOrd="0" destOrd="0" presId="urn:microsoft.com/office/officeart/2005/8/layout/cycle6"/>
    <dgm:cxn modelId="{6D54263B-AD6C-7F4C-8B28-B59B13B84851}" type="presOf" srcId="{E74D09A4-5D78-1940-A0C4-C354D0D85F7B}" destId="{BF74C0C4-85F8-AC4C-BB19-93E396556B7E}" srcOrd="0" destOrd="0" presId="urn:microsoft.com/office/officeart/2005/8/layout/cycle6"/>
    <dgm:cxn modelId="{688AE76A-B74C-0045-9544-1B8508D8596F}" type="presOf" srcId="{2CEFE84C-24C6-0449-9468-24DB2BA203AC}" destId="{6FEF57DB-5494-0D46-AF46-ABE84C409301}" srcOrd="0" destOrd="0" presId="urn:microsoft.com/office/officeart/2005/8/layout/cycle6"/>
    <dgm:cxn modelId="{AC89C46F-59C3-1442-862C-5FC2F3F7DE4E}" srcId="{89895A49-261B-E94B-8D77-0CB2849D2386}" destId="{9A726CFC-F010-3E40-8401-1C85E86DA739}" srcOrd="0" destOrd="0" parTransId="{A2D7E58A-494C-704E-91B5-437B2D223454}" sibTransId="{2993B469-D12D-E045-8F86-0001C85A6947}"/>
    <dgm:cxn modelId="{DD81E7B7-8C0E-DC46-83F0-960824DFEFBA}" type="presOf" srcId="{7476D96E-4761-294B-966E-287EE6EAB281}" destId="{599CE7DE-FC7A-404B-80E0-0AC9A5BFBB95}" srcOrd="0" destOrd="0" presId="urn:microsoft.com/office/officeart/2005/8/layout/cycle6"/>
    <dgm:cxn modelId="{FFB22CE5-C6F3-E643-9C51-D2C30D589416}" srcId="{89895A49-261B-E94B-8D77-0CB2849D2386}" destId="{004EFE7B-8CA6-FD4E-93E1-E1BCA6C0651E}" srcOrd="3" destOrd="0" parTransId="{D2E22F20-5EDC-0844-A085-537562C15CAB}" sibTransId="{0F9A7CAB-9C86-1A4C-8819-405B369642E3}"/>
    <dgm:cxn modelId="{34A4CC67-4839-D44B-BBF2-451E0C94D0DC}" type="presOf" srcId="{2993B469-D12D-E045-8F86-0001C85A6947}" destId="{B2CCD957-CD16-5343-8112-2784D093AA1F}" srcOrd="0" destOrd="0" presId="urn:microsoft.com/office/officeart/2005/8/layout/cycle6"/>
    <dgm:cxn modelId="{BE156546-A067-554F-8CFE-4FF8BF8208B2}" type="presOf" srcId="{52E40EF8-4E2A-0548-B6C5-1B6DD849E5AE}" destId="{A7E13DD7-A43D-ED4F-A505-DB3006B80DE4}" srcOrd="0" destOrd="0" presId="urn:microsoft.com/office/officeart/2005/8/layout/cycle6"/>
    <dgm:cxn modelId="{DFD54039-61EF-0049-AF2A-B1B39A955ED4}" type="presOf" srcId="{9A726CFC-F010-3E40-8401-1C85E86DA739}" destId="{CE5535BF-097B-B947-A34C-96D8DBAB089C}" srcOrd="0" destOrd="0" presId="urn:microsoft.com/office/officeart/2005/8/layout/cycle6"/>
    <dgm:cxn modelId="{09477842-0169-2344-A407-F4B00BD82E8F}" srcId="{89895A49-261B-E94B-8D77-0CB2849D2386}" destId="{95CE6944-72DE-4845-B235-FAEC9C43E3CD}" srcOrd="4" destOrd="0" parTransId="{46C8D8DA-8A56-2C46-9D1B-920669E3AF46}" sibTransId="{7476D96E-4761-294B-966E-287EE6EAB281}"/>
    <dgm:cxn modelId="{0631F8AC-4A91-F845-9EC1-1B76693B89B6}" srcId="{89895A49-261B-E94B-8D77-0CB2849D2386}" destId="{2D090AB9-3453-3548-B954-8C8653BE835F}" srcOrd="2" destOrd="0" parTransId="{55E9BA1B-BE07-2B44-8907-69EF238E2D49}" sibTransId="{2CEFE84C-24C6-0449-9468-24DB2BA203AC}"/>
    <dgm:cxn modelId="{54D9917D-ADF2-3E48-BB14-1F86FFCC3E6D}" type="presParOf" srcId="{C0FC436B-622A-F149-AE77-D90DE42CF973}" destId="{CE5535BF-097B-B947-A34C-96D8DBAB089C}" srcOrd="0" destOrd="0" presId="urn:microsoft.com/office/officeart/2005/8/layout/cycle6"/>
    <dgm:cxn modelId="{738A9584-FB41-E94D-9EB7-4CA92CC8D272}" type="presParOf" srcId="{C0FC436B-622A-F149-AE77-D90DE42CF973}" destId="{F983AF3A-75C2-2541-B34F-BFE4656EBAFB}" srcOrd="1" destOrd="0" presId="urn:microsoft.com/office/officeart/2005/8/layout/cycle6"/>
    <dgm:cxn modelId="{1B87295E-0555-924C-94CC-C8FD9775AAAA}" type="presParOf" srcId="{C0FC436B-622A-F149-AE77-D90DE42CF973}" destId="{B2CCD957-CD16-5343-8112-2784D093AA1F}" srcOrd="2" destOrd="0" presId="urn:microsoft.com/office/officeart/2005/8/layout/cycle6"/>
    <dgm:cxn modelId="{3566774A-4BE1-ED4E-ABAB-085D70DD234F}" type="presParOf" srcId="{C0FC436B-622A-F149-AE77-D90DE42CF973}" destId="{A7E13DD7-A43D-ED4F-A505-DB3006B80DE4}" srcOrd="3" destOrd="0" presId="urn:microsoft.com/office/officeart/2005/8/layout/cycle6"/>
    <dgm:cxn modelId="{1BBB9788-0FDF-264A-B0EB-B6016068AF4C}" type="presParOf" srcId="{C0FC436B-622A-F149-AE77-D90DE42CF973}" destId="{430553A7-D7C4-E84A-9FAA-C2CBDB25E02A}" srcOrd="4" destOrd="0" presId="urn:microsoft.com/office/officeart/2005/8/layout/cycle6"/>
    <dgm:cxn modelId="{E1C083B5-C0BF-D647-8F0C-C23BFDAC1DB2}" type="presParOf" srcId="{C0FC436B-622A-F149-AE77-D90DE42CF973}" destId="{BF74C0C4-85F8-AC4C-BB19-93E396556B7E}" srcOrd="5" destOrd="0" presId="urn:microsoft.com/office/officeart/2005/8/layout/cycle6"/>
    <dgm:cxn modelId="{C9F55F42-0D29-7247-8142-B0338ACA6FEF}" type="presParOf" srcId="{C0FC436B-622A-F149-AE77-D90DE42CF973}" destId="{D8263998-61CF-F74E-83E8-6AE7229DDFC7}" srcOrd="6" destOrd="0" presId="urn:microsoft.com/office/officeart/2005/8/layout/cycle6"/>
    <dgm:cxn modelId="{4A15B5BF-04C7-6040-ACFE-6BD5B3134E0B}" type="presParOf" srcId="{C0FC436B-622A-F149-AE77-D90DE42CF973}" destId="{17ED680D-87AF-B14B-A915-185346753654}" srcOrd="7" destOrd="0" presId="urn:microsoft.com/office/officeart/2005/8/layout/cycle6"/>
    <dgm:cxn modelId="{EC4FACE6-1822-3342-BDC3-1302E406A60F}" type="presParOf" srcId="{C0FC436B-622A-F149-AE77-D90DE42CF973}" destId="{6FEF57DB-5494-0D46-AF46-ABE84C409301}" srcOrd="8" destOrd="0" presId="urn:microsoft.com/office/officeart/2005/8/layout/cycle6"/>
    <dgm:cxn modelId="{D4D910FE-BB65-034F-80F6-47944E7AFF4E}" type="presParOf" srcId="{C0FC436B-622A-F149-AE77-D90DE42CF973}" destId="{744BDCD7-1CB1-184D-922E-00C3F7E6EDCE}" srcOrd="9" destOrd="0" presId="urn:microsoft.com/office/officeart/2005/8/layout/cycle6"/>
    <dgm:cxn modelId="{BFF72F50-BCD2-834F-A031-241AEE737763}" type="presParOf" srcId="{C0FC436B-622A-F149-AE77-D90DE42CF973}" destId="{6C539191-7EC9-8145-ABFE-64332FD00445}" srcOrd="10" destOrd="0" presId="urn:microsoft.com/office/officeart/2005/8/layout/cycle6"/>
    <dgm:cxn modelId="{00AB3BE2-4E18-694C-A891-E7D40B561744}" type="presParOf" srcId="{C0FC436B-622A-F149-AE77-D90DE42CF973}" destId="{12F5268D-C7EF-B24C-8115-6F751EF114BF}" srcOrd="11" destOrd="0" presId="urn:microsoft.com/office/officeart/2005/8/layout/cycle6"/>
    <dgm:cxn modelId="{BCDF3888-F092-7548-9BC3-A795D36BF8C1}" type="presParOf" srcId="{C0FC436B-622A-F149-AE77-D90DE42CF973}" destId="{5F6373E7-0D65-0247-BC37-45E3818F0056}" srcOrd="12" destOrd="0" presId="urn:microsoft.com/office/officeart/2005/8/layout/cycle6"/>
    <dgm:cxn modelId="{B74FB162-72EC-6F46-A006-9782836BF637}" type="presParOf" srcId="{C0FC436B-622A-F149-AE77-D90DE42CF973}" destId="{14561DFD-D8E0-F944-B8BD-0BE7AF80FF6B}" srcOrd="13" destOrd="0" presId="urn:microsoft.com/office/officeart/2005/8/layout/cycle6"/>
    <dgm:cxn modelId="{9232016A-5907-0B42-97D5-3136C5F080FB}" type="presParOf" srcId="{C0FC436B-622A-F149-AE77-D90DE42CF973}" destId="{599CE7DE-FC7A-404B-80E0-0AC9A5BFBB95}"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2D276-8160-EE4D-B759-5AD30A47AB0B}">
      <dsp:nvSpPr>
        <dsp:cNvPr id="0" name=""/>
        <dsp:cNvSpPr/>
      </dsp:nvSpPr>
      <dsp:spPr>
        <a:xfrm rot="21300000">
          <a:off x="12757" y="1606467"/>
          <a:ext cx="3358861" cy="439393"/>
        </a:xfrm>
        <a:prstGeom prst="mathMinus">
          <a:avLst/>
        </a:prstGeom>
        <a:gradFill rotWithShape="0">
          <a:gsLst>
            <a:gs pos="0">
              <a:schemeClr val="accent2">
                <a:tint val="40000"/>
                <a:hueOff val="0"/>
                <a:satOff val="0"/>
                <a:lumOff val="0"/>
                <a:alphaOff val="0"/>
                <a:shade val="51000"/>
                <a:satMod val="130000"/>
              </a:schemeClr>
            </a:gs>
            <a:gs pos="80000">
              <a:schemeClr val="accent2">
                <a:tint val="40000"/>
                <a:hueOff val="0"/>
                <a:satOff val="0"/>
                <a:lumOff val="0"/>
                <a:alphaOff val="0"/>
                <a:shade val="93000"/>
                <a:satMod val="130000"/>
              </a:schemeClr>
            </a:gs>
            <a:gs pos="100000">
              <a:schemeClr val="accent2">
                <a:tint val="4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dsp:style>
    </dsp:sp>
    <dsp:sp modelId="{AE9AEBE9-4C54-5E4E-8793-1EEB2630FA19}">
      <dsp:nvSpPr>
        <dsp:cNvPr id="0" name=""/>
        <dsp:cNvSpPr/>
      </dsp:nvSpPr>
      <dsp:spPr>
        <a:xfrm>
          <a:off x="406125" y="182616"/>
          <a:ext cx="1015312" cy="1460931"/>
        </a:xfrm>
        <a:prstGeom prst="downArrow">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852346F-9AFA-204E-8776-CD5CD56A9A6D}">
      <dsp:nvSpPr>
        <dsp:cNvPr id="0" name=""/>
        <dsp:cNvSpPr/>
      </dsp:nvSpPr>
      <dsp:spPr>
        <a:xfrm>
          <a:off x="1502088" y="0"/>
          <a:ext cx="1666260" cy="15339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_tradnl" sz="1600" kern="1200" dirty="0" smtClean="0"/>
            <a:t>Probabilidad</a:t>
          </a:r>
          <a:endParaRPr lang="es-ES_tradnl" sz="1600" kern="1200" dirty="0"/>
        </a:p>
      </dsp:txBody>
      <dsp:txXfrm>
        <a:off x="1502088" y="0"/>
        <a:ext cx="1666260" cy="1533978"/>
      </dsp:txXfrm>
    </dsp:sp>
    <dsp:sp modelId="{AF20136A-A9B6-CD48-A382-B1CC43AB0E92}">
      <dsp:nvSpPr>
        <dsp:cNvPr id="0" name=""/>
        <dsp:cNvSpPr/>
      </dsp:nvSpPr>
      <dsp:spPr>
        <a:xfrm>
          <a:off x="1962938" y="2008780"/>
          <a:ext cx="1015312" cy="1460931"/>
        </a:xfrm>
        <a:prstGeom prst="upArrow">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18710343-5454-974B-84F0-F0C90923FD22}">
      <dsp:nvSpPr>
        <dsp:cNvPr id="0" name=""/>
        <dsp:cNvSpPr/>
      </dsp:nvSpPr>
      <dsp:spPr>
        <a:xfrm>
          <a:off x="507656" y="2118350"/>
          <a:ext cx="1083000" cy="15339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es-ES_tradnl" sz="1900" kern="1200" dirty="0" smtClean="0"/>
            <a:t>Impacto</a:t>
          </a:r>
          <a:endParaRPr lang="es-ES_tradnl" sz="1900" kern="1200" dirty="0"/>
        </a:p>
      </dsp:txBody>
      <dsp:txXfrm>
        <a:off x="507656" y="2118350"/>
        <a:ext cx="1083000" cy="15339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A56754-02F3-B64E-A0E9-05160F2E461B}">
      <dsp:nvSpPr>
        <dsp:cNvPr id="0" name=""/>
        <dsp:cNvSpPr/>
      </dsp:nvSpPr>
      <dsp:spPr>
        <a:xfrm>
          <a:off x="1030567" y="0"/>
          <a:ext cx="2131036" cy="2131036"/>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ES_tradnl" sz="800" kern="1200" dirty="0" smtClean="0"/>
            <a:t>Umbral</a:t>
          </a:r>
          <a:endParaRPr lang="es-ES_tradnl" sz="800" kern="1200" dirty="0"/>
        </a:p>
      </dsp:txBody>
      <dsp:txXfrm>
        <a:off x="1798166" y="106551"/>
        <a:ext cx="595837" cy="319655"/>
      </dsp:txXfrm>
    </dsp:sp>
    <dsp:sp modelId="{2D3D58D5-AF6E-9A4B-9935-0531F9D21245}">
      <dsp:nvSpPr>
        <dsp:cNvPr id="0" name=""/>
        <dsp:cNvSpPr/>
      </dsp:nvSpPr>
      <dsp:spPr>
        <a:xfrm>
          <a:off x="1243670" y="426207"/>
          <a:ext cx="1704828" cy="1704828"/>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ES_tradnl" sz="800" kern="1200" dirty="0" smtClean="0"/>
            <a:t>Capacidad</a:t>
          </a:r>
          <a:endParaRPr lang="es-ES_tradnl" sz="800" kern="1200" dirty="0"/>
        </a:p>
      </dsp:txBody>
      <dsp:txXfrm>
        <a:off x="1798166" y="528496"/>
        <a:ext cx="595837" cy="306869"/>
      </dsp:txXfrm>
    </dsp:sp>
    <dsp:sp modelId="{7058C507-9B48-A444-9DE8-BFF3BDC2C822}">
      <dsp:nvSpPr>
        <dsp:cNvPr id="0" name=""/>
        <dsp:cNvSpPr/>
      </dsp:nvSpPr>
      <dsp:spPr>
        <a:xfrm>
          <a:off x="1456774" y="852414"/>
          <a:ext cx="1278621" cy="1278621"/>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ES_tradnl" sz="800" kern="1200" dirty="0" smtClean="0"/>
            <a:t>Tolerancia</a:t>
          </a:r>
          <a:endParaRPr lang="es-ES_tradnl" sz="800" kern="1200" dirty="0"/>
        </a:p>
      </dsp:txBody>
      <dsp:txXfrm>
        <a:off x="1798166" y="948311"/>
        <a:ext cx="595837" cy="287689"/>
      </dsp:txXfrm>
    </dsp:sp>
    <dsp:sp modelId="{03E6586B-D520-C14F-B784-1FDF73AF80F4}">
      <dsp:nvSpPr>
        <dsp:cNvPr id="0" name=""/>
        <dsp:cNvSpPr/>
      </dsp:nvSpPr>
      <dsp:spPr>
        <a:xfrm>
          <a:off x="1669877" y="1278621"/>
          <a:ext cx="852414" cy="852414"/>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s-ES_tradnl" sz="800" kern="1200" dirty="0" smtClean="0"/>
            <a:t>Apetito</a:t>
          </a:r>
          <a:endParaRPr lang="es-ES_tradnl" sz="800" kern="1200" dirty="0"/>
        </a:p>
      </dsp:txBody>
      <dsp:txXfrm>
        <a:off x="1794710" y="1491725"/>
        <a:ext cx="602748" cy="4262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3B319-398C-7045-A62C-F615717BAA24}">
      <dsp:nvSpPr>
        <dsp:cNvPr id="0" name=""/>
        <dsp:cNvSpPr/>
      </dsp:nvSpPr>
      <dsp:spPr>
        <a:xfrm>
          <a:off x="2591663" y="23834"/>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t>Riesgo de mercado</a:t>
          </a:r>
          <a:endParaRPr lang="es-ES_tradnl" sz="1400" kern="1200" dirty="0"/>
        </a:p>
      </dsp:txBody>
      <dsp:txXfrm>
        <a:off x="2984934" y="810377"/>
        <a:ext cx="786543" cy="786542"/>
      </dsp:txXfrm>
    </dsp:sp>
    <dsp:sp modelId="{D38A49D0-04A1-AE42-9E6D-6BA714836E9E}">
      <dsp:nvSpPr>
        <dsp:cNvPr id="0" name=""/>
        <dsp:cNvSpPr/>
      </dsp:nvSpPr>
      <dsp:spPr>
        <a:xfrm>
          <a:off x="1805120" y="1596920"/>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smtClean="0"/>
            <a:t>Riesgo legal</a:t>
          </a:r>
          <a:endParaRPr lang="es-ES_tradnl" sz="1400" kern="1200" dirty="0"/>
        </a:p>
      </dsp:txBody>
      <dsp:txXfrm>
        <a:off x="2198391" y="2383463"/>
        <a:ext cx="786543" cy="786542"/>
      </dsp:txXfrm>
    </dsp:sp>
    <dsp:sp modelId="{58437A6B-72C7-0C49-A941-C26BDB95F6F5}">
      <dsp:nvSpPr>
        <dsp:cNvPr id="0" name=""/>
        <dsp:cNvSpPr/>
      </dsp:nvSpPr>
      <dsp:spPr>
        <a:xfrm rot="10800000">
          <a:off x="2591663" y="1596920"/>
          <a:ext cx="1573085" cy="1573085"/>
        </a:xfrm>
        <a:prstGeom prst="triangle">
          <a:avLst/>
        </a:prstGeom>
        <a:solidFill>
          <a:schemeClr val="accent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b="1" kern="1200" smtClean="0"/>
            <a:t>Riesgo credito</a:t>
          </a:r>
          <a:endParaRPr lang="es-ES_tradnl" sz="1400" b="1" kern="1200" dirty="0"/>
        </a:p>
      </dsp:txBody>
      <dsp:txXfrm rot="10800000">
        <a:off x="2984934" y="1596920"/>
        <a:ext cx="786543" cy="786542"/>
      </dsp:txXfrm>
    </dsp:sp>
    <dsp:sp modelId="{2CB2F212-FE59-3E45-B8AC-443A5590E377}">
      <dsp:nvSpPr>
        <dsp:cNvPr id="0" name=""/>
        <dsp:cNvSpPr/>
      </dsp:nvSpPr>
      <dsp:spPr>
        <a:xfrm>
          <a:off x="3378206" y="1596920"/>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smtClean="0"/>
            <a:t>Riesgo financiero</a:t>
          </a:r>
          <a:endParaRPr lang="es-ES_tradnl" sz="1400" kern="1200" dirty="0"/>
        </a:p>
      </dsp:txBody>
      <dsp:txXfrm>
        <a:off x="3771477" y="2383463"/>
        <a:ext cx="786543" cy="786542"/>
      </dsp:txXfrm>
    </dsp:sp>
    <dsp:sp modelId="{D757C2BF-DDD3-9E41-882F-50789C478D0F}">
      <dsp:nvSpPr>
        <dsp:cNvPr id="0" name=""/>
        <dsp:cNvSpPr/>
      </dsp:nvSpPr>
      <dsp:spPr>
        <a:xfrm>
          <a:off x="1018577" y="3170005"/>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smtClean="0"/>
            <a:t>Riesgo Tecnológico</a:t>
          </a:r>
          <a:endParaRPr lang="es-ES_tradnl" sz="1400" kern="1200" dirty="0"/>
        </a:p>
      </dsp:txBody>
      <dsp:txXfrm>
        <a:off x="1411848" y="3956548"/>
        <a:ext cx="786543" cy="786542"/>
      </dsp:txXfrm>
    </dsp:sp>
    <dsp:sp modelId="{1FAFB1BB-145E-E744-B865-C373A27C29DA}">
      <dsp:nvSpPr>
        <dsp:cNvPr id="0" name=""/>
        <dsp:cNvSpPr/>
      </dsp:nvSpPr>
      <dsp:spPr>
        <a:xfrm rot="10800000">
          <a:off x="1805120" y="3170005"/>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t>Riesgo político</a:t>
          </a:r>
          <a:endParaRPr lang="es-ES_tradnl" sz="1400" kern="1200" dirty="0"/>
        </a:p>
      </dsp:txBody>
      <dsp:txXfrm rot="10800000">
        <a:off x="2198391" y="3170005"/>
        <a:ext cx="786543" cy="786542"/>
      </dsp:txXfrm>
    </dsp:sp>
    <dsp:sp modelId="{9948BED0-12FE-774E-B3EC-8EF48AEFA094}">
      <dsp:nvSpPr>
        <dsp:cNvPr id="0" name=""/>
        <dsp:cNvSpPr/>
      </dsp:nvSpPr>
      <dsp:spPr>
        <a:xfrm>
          <a:off x="2591663" y="3170005"/>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t>Riesgo laboral</a:t>
          </a:r>
          <a:endParaRPr lang="es-ES_tradnl" sz="1400" kern="1200" dirty="0"/>
        </a:p>
      </dsp:txBody>
      <dsp:txXfrm>
        <a:off x="2984934" y="3956548"/>
        <a:ext cx="786543" cy="786542"/>
      </dsp:txXfrm>
    </dsp:sp>
    <dsp:sp modelId="{F3C59554-3808-4547-B10B-133743D1B11C}">
      <dsp:nvSpPr>
        <dsp:cNvPr id="0" name=""/>
        <dsp:cNvSpPr/>
      </dsp:nvSpPr>
      <dsp:spPr>
        <a:xfrm rot="10800000">
          <a:off x="3378206" y="3170005"/>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t>Riesgo de liquidez</a:t>
          </a:r>
          <a:endParaRPr lang="es-ES_tradnl" sz="1400" kern="1200" dirty="0"/>
        </a:p>
      </dsp:txBody>
      <dsp:txXfrm rot="10800000">
        <a:off x="3771477" y="3170005"/>
        <a:ext cx="786543" cy="786542"/>
      </dsp:txXfrm>
    </dsp:sp>
    <dsp:sp modelId="{8052E9D2-426F-A04B-95BF-98D8E4A98C13}">
      <dsp:nvSpPr>
        <dsp:cNvPr id="0" name=""/>
        <dsp:cNvSpPr/>
      </dsp:nvSpPr>
      <dsp:spPr>
        <a:xfrm>
          <a:off x="4164748" y="3170005"/>
          <a:ext cx="1573085" cy="1573085"/>
        </a:xfrm>
        <a:prstGeom prst="triangle">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t>Riesgo Ambiental</a:t>
          </a:r>
          <a:endParaRPr lang="es-ES_tradnl" sz="1400" kern="1200" dirty="0"/>
        </a:p>
      </dsp:txBody>
      <dsp:txXfrm>
        <a:off x="4558019" y="3956548"/>
        <a:ext cx="786543" cy="78654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5535BF-097B-B947-A34C-96D8DBAB089C}">
      <dsp:nvSpPr>
        <dsp:cNvPr id="0" name=""/>
        <dsp:cNvSpPr/>
      </dsp:nvSpPr>
      <dsp:spPr>
        <a:xfrm>
          <a:off x="2735882" y="215"/>
          <a:ext cx="1585019" cy="1030262"/>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_tradnl" sz="1800" kern="1200" dirty="0" smtClean="0"/>
            <a:t>Carácter</a:t>
          </a:r>
          <a:endParaRPr lang="es-ES_tradnl" sz="1800" kern="1200" dirty="0"/>
        </a:p>
      </dsp:txBody>
      <dsp:txXfrm>
        <a:off x="2786175" y="50508"/>
        <a:ext cx="1484433" cy="929676"/>
      </dsp:txXfrm>
    </dsp:sp>
    <dsp:sp modelId="{B2CCD957-CD16-5343-8112-2784D093AA1F}">
      <dsp:nvSpPr>
        <dsp:cNvPr id="0" name=""/>
        <dsp:cNvSpPr/>
      </dsp:nvSpPr>
      <dsp:spPr>
        <a:xfrm>
          <a:off x="1469006" y="515346"/>
          <a:ext cx="4118771" cy="4118771"/>
        </a:xfrm>
        <a:custGeom>
          <a:avLst/>
          <a:gdLst/>
          <a:ahLst/>
          <a:cxnLst/>
          <a:rect l="0" t="0" r="0" b="0"/>
          <a:pathLst>
            <a:path>
              <a:moveTo>
                <a:pt x="2862797" y="163179"/>
              </a:moveTo>
              <a:arcTo wR="2059385" hR="2059385" stAng="17577725" swAng="1962691"/>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7E13DD7-A43D-ED4F-A505-DB3006B80DE4}">
      <dsp:nvSpPr>
        <dsp:cNvPr id="0" name=""/>
        <dsp:cNvSpPr/>
      </dsp:nvSpPr>
      <dsp:spPr>
        <a:xfrm>
          <a:off x="4694474" y="1423215"/>
          <a:ext cx="1585019" cy="1030262"/>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_tradnl" sz="1800" kern="1200" dirty="0" smtClean="0"/>
            <a:t>Capacidad</a:t>
          </a:r>
          <a:endParaRPr lang="es-ES_tradnl" sz="1800" kern="1200" dirty="0"/>
        </a:p>
      </dsp:txBody>
      <dsp:txXfrm>
        <a:off x="4744767" y="1473508"/>
        <a:ext cx="1484433" cy="929676"/>
      </dsp:txXfrm>
    </dsp:sp>
    <dsp:sp modelId="{BF74C0C4-85F8-AC4C-BB19-93E396556B7E}">
      <dsp:nvSpPr>
        <dsp:cNvPr id="0" name=""/>
        <dsp:cNvSpPr/>
      </dsp:nvSpPr>
      <dsp:spPr>
        <a:xfrm>
          <a:off x="1469006" y="515346"/>
          <a:ext cx="4118771" cy="4118771"/>
        </a:xfrm>
        <a:custGeom>
          <a:avLst/>
          <a:gdLst/>
          <a:ahLst/>
          <a:cxnLst/>
          <a:rect l="0" t="0" r="0" b="0"/>
          <a:pathLst>
            <a:path>
              <a:moveTo>
                <a:pt x="4115933" y="1951301"/>
              </a:moveTo>
              <a:arcTo wR="2059385" hR="2059385" stAng="21419491" swAng="2197189"/>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8263998-61CF-F74E-83E8-6AE7229DDFC7}">
      <dsp:nvSpPr>
        <dsp:cNvPr id="0" name=""/>
        <dsp:cNvSpPr/>
      </dsp:nvSpPr>
      <dsp:spPr>
        <a:xfrm>
          <a:off x="3946358" y="3725679"/>
          <a:ext cx="1585019" cy="1030262"/>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_tradnl" sz="1800" kern="1200" dirty="0" smtClean="0"/>
            <a:t>Capital</a:t>
          </a:r>
          <a:endParaRPr lang="es-ES_tradnl" sz="1800" kern="1200" dirty="0"/>
        </a:p>
      </dsp:txBody>
      <dsp:txXfrm>
        <a:off x="3996651" y="3775972"/>
        <a:ext cx="1484433" cy="929676"/>
      </dsp:txXfrm>
    </dsp:sp>
    <dsp:sp modelId="{6FEF57DB-5494-0D46-AF46-ABE84C409301}">
      <dsp:nvSpPr>
        <dsp:cNvPr id="0" name=""/>
        <dsp:cNvSpPr/>
      </dsp:nvSpPr>
      <dsp:spPr>
        <a:xfrm>
          <a:off x="1469006" y="515346"/>
          <a:ext cx="4118771" cy="4118771"/>
        </a:xfrm>
        <a:custGeom>
          <a:avLst/>
          <a:gdLst/>
          <a:ahLst/>
          <a:cxnLst/>
          <a:rect l="0" t="0" r="0" b="0"/>
          <a:pathLst>
            <a:path>
              <a:moveTo>
                <a:pt x="2469163" y="4077590"/>
              </a:moveTo>
              <a:arcTo wR="2059385" hR="2059385" stAng="4711359" swAng="1377283"/>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44BDCD7-1CB1-184D-922E-00C3F7E6EDCE}">
      <dsp:nvSpPr>
        <dsp:cNvPr id="0" name=""/>
        <dsp:cNvSpPr/>
      </dsp:nvSpPr>
      <dsp:spPr>
        <a:xfrm>
          <a:off x="1525405" y="3725679"/>
          <a:ext cx="1585019" cy="1030262"/>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_tradnl" sz="1800" kern="1200" dirty="0" smtClean="0"/>
            <a:t>Condiciones</a:t>
          </a:r>
          <a:endParaRPr lang="es-ES_tradnl" sz="1800" kern="1200" dirty="0"/>
        </a:p>
      </dsp:txBody>
      <dsp:txXfrm>
        <a:off x="1575698" y="3775972"/>
        <a:ext cx="1484433" cy="929676"/>
      </dsp:txXfrm>
    </dsp:sp>
    <dsp:sp modelId="{12F5268D-C7EF-B24C-8115-6F751EF114BF}">
      <dsp:nvSpPr>
        <dsp:cNvPr id="0" name=""/>
        <dsp:cNvSpPr/>
      </dsp:nvSpPr>
      <dsp:spPr>
        <a:xfrm>
          <a:off x="1469006" y="515346"/>
          <a:ext cx="4118771" cy="4118771"/>
        </a:xfrm>
        <a:custGeom>
          <a:avLst/>
          <a:gdLst/>
          <a:ahLst/>
          <a:cxnLst/>
          <a:rect l="0" t="0" r="0" b="0"/>
          <a:pathLst>
            <a:path>
              <a:moveTo>
                <a:pt x="344304" y="3199371"/>
              </a:moveTo>
              <a:arcTo wR="2059385" hR="2059385" stAng="8783321" swAng="2197189"/>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F6373E7-0D65-0247-BC37-45E3818F0056}">
      <dsp:nvSpPr>
        <dsp:cNvPr id="0" name=""/>
        <dsp:cNvSpPr/>
      </dsp:nvSpPr>
      <dsp:spPr>
        <a:xfrm>
          <a:off x="777289" y="1423215"/>
          <a:ext cx="1585019" cy="1030262"/>
        </a:xfrm>
        <a:prstGeom prst="round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_tradnl" sz="1800" kern="1200" dirty="0" smtClean="0"/>
            <a:t>Colateral</a:t>
          </a:r>
          <a:endParaRPr lang="es-ES_tradnl" sz="1800" kern="1200" dirty="0"/>
        </a:p>
      </dsp:txBody>
      <dsp:txXfrm>
        <a:off x="827582" y="1473508"/>
        <a:ext cx="1484433" cy="929676"/>
      </dsp:txXfrm>
    </dsp:sp>
    <dsp:sp modelId="{599CE7DE-FC7A-404B-80E0-0AC9A5BFBB95}">
      <dsp:nvSpPr>
        <dsp:cNvPr id="0" name=""/>
        <dsp:cNvSpPr/>
      </dsp:nvSpPr>
      <dsp:spPr>
        <a:xfrm>
          <a:off x="1469006" y="515346"/>
          <a:ext cx="4118771" cy="4118771"/>
        </a:xfrm>
        <a:custGeom>
          <a:avLst/>
          <a:gdLst/>
          <a:ahLst/>
          <a:cxnLst/>
          <a:rect l="0" t="0" r="0" b="0"/>
          <a:pathLst>
            <a:path>
              <a:moveTo>
                <a:pt x="358665" y="898084"/>
              </a:moveTo>
              <a:arcTo wR="2059385" hR="2059385" stAng="12859584" swAng="1962691"/>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0FF319-9422-7149-8407-2113E6230EE2}" type="datetimeFigureOut">
              <a:rPr lang="es-ES_tradnl" smtClean="0"/>
              <a:t>11/10/17</a:t>
            </a:fld>
            <a:endParaRPr lang="es-ES_tradn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smtClean="0"/>
              <a:t>Haga clic para modificar los estilos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8BF214-72BD-5940-A776-996F51F0CCB0}" type="slidenum">
              <a:rPr lang="es-ES_tradnl" smtClean="0"/>
              <a:t>‹Nr.›</a:t>
            </a:fld>
            <a:endParaRPr lang="es-ES_tradnl"/>
          </a:p>
        </p:txBody>
      </p:sp>
    </p:spTree>
    <p:extLst>
      <p:ext uri="{BB962C8B-B14F-4D97-AF65-F5344CB8AC3E}">
        <p14:creationId xmlns:p14="http://schemas.microsoft.com/office/powerpoint/2010/main" val="123665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1177034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2661571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206810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193712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1261300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298037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347381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3751288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2804142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402596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11/10/17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‹Nr.›</a:t>
            </a:fld>
            <a:endParaRPr lang="es-CO"/>
          </a:p>
        </p:txBody>
      </p:sp>
    </p:spTree>
    <p:extLst>
      <p:ext uri="{BB962C8B-B14F-4D97-AF65-F5344CB8AC3E}">
        <p14:creationId xmlns:p14="http://schemas.microsoft.com/office/powerpoint/2010/main" val="29815960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89847A-6F9F-4BF0-9A07-8CACABD87C1C}" type="datetimeFigureOut">
              <a:rPr lang="es-CO" smtClean="0"/>
              <a:pPr/>
              <a:t>11/10/17</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AF01BB-B624-411F-8B98-8DAA9AA64BCE}" type="slidenum">
              <a:rPr lang="es-CO" smtClean="0"/>
              <a:pPr/>
              <a:t>‹Nr.›</a:t>
            </a:fld>
            <a:endParaRPr lang="es-CO"/>
          </a:p>
        </p:txBody>
      </p:sp>
    </p:spTree>
    <p:extLst>
      <p:ext uri="{BB962C8B-B14F-4D97-AF65-F5344CB8AC3E}">
        <p14:creationId xmlns:p14="http://schemas.microsoft.com/office/powerpoint/2010/main" val="17003408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3" Type="http://schemas.openxmlformats.org/officeDocument/2006/relationships/image" Target="../media/image4.tiff"/><Relationship Id="rId4" Type="http://schemas.openxmlformats.org/officeDocument/2006/relationships/comments" Target="../comments/comment2.xml"/><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comments" Target="../comments/commen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comments" Target="../comments/comment4.xml"/></Relationships>
</file>

<file path=ppt/slides/_rels/slide8.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comments" Target="../comments/comment5.xml"/><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comments" Target="../comments/commen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6.tiff"/><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comments" Target="../comments/commen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7.tiff"/></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comments" Target="../comments/comment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8.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9.tif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10.tif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11.tif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12.tif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 Id="rId3" Type="http://schemas.openxmlformats.org/officeDocument/2006/relationships/image" Target="../media/image13.tif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jpeg"/><Relationship Id="rId3"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LochaDesign\COOP\Logo\JPG\Plantilla-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642"/>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403649" y="2784990"/>
            <a:ext cx="6840760" cy="1200329"/>
          </a:xfrm>
          <a:prstGeom prst="rect">
            <a:avLst/>
          </a:prstGeom>
          <a:noFill/>
        </p:spPr>
        <p:txBody>
          <a:bodyPr wrap="square" rtlCol="0">
            <a:spAutoFit/>
          </a:bodyPr>
          <a:lstStyle/>
          <a:p>
            <a:pPr algn="ctr"/>
            <a:r>
              <a:rPr lang="es-ES" sz="3600" b="1" dirty="0" smtClean="0">
                <a:solidFill>
                  <a:schemeClr val="bg1"/>
                </a:solidFill>
              </a:rPr>
              <a:t>Análisis de crédito en la Gestión del riesgo</a:t>
            </a:r>
            <a:endParaRPr lang="es-ES" sz="3600" b="1" dirty="0">
              <a:solidFill>
                <a:schemeClr val="bg1"/>
              </a:solidFill>
            </a:endParaRPr>
          </a:p>
        </p:txBody>
      </p:sp>
      <p:sp>
        <p:nvSpPr>
          <p:cNvPr id="2" name="CuadroTexto 1"/>
          <p:cNvSpPr txBox="1"/>
          <p:nvPr/>
        </p:nvSpPr>
        <p:spPr>
          <a:xfrm>
            <a:off x="6516216" y="4365104"/>
            <a:ext cx="2439322" cy="461665"/>
          </a:xfrm>
          <a:prstGeom prst="rect">
            <a:avLst/>
          </a:prstGeom>
          <a:noFill/>
        </p:spPr>
        <p:txBody>
          <a:bodyPr wrap="none" rtlCol="0">
            <a:spAutoFit/>
          </a:bodyPr>
          <a:lstStyle/>
          <a:p>
            <a:r>
              <a:rPr lang="es-ES_tradnl" sz="2400" b="1" smtClean="0">
                <a:solidFill>
                  <a:schemeClr val="bg1"/>
                </a:solidFill>
              </a:rPr>
              <a:t>Montserrat Buján</a:t>
            </a:r>
            <a:endParaRPr lang="es-ES_tradnl" sz="2400" b="1">
              <a:solidFill>
                <a:schemeClr val="bg1"/>
              </a:solidFill>
            </a:endParaRPr>
          </a:p>
        </p:txBody>
      </p:sp>
    </p:spTree>
    <p:extLst>
      <p:ext uri="{BB962C8B-B14F-4D97-AF65-F5344CB8AC3E}">
        <p14:creationId xmlns:p14="http://schemas.microsoft.com/office/powerpoint/2010/main" val="10003105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642"/>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3059832" y="1988840"/>
            <a:ext cx="1945533" cy="584775"/>
          </a:xfrm>
          <a:prstGeom prst="rect">
            <a:avLst/>
          </a:prstGeom>
          <a:noFill/>
        </p:spPr>
        <p:txBody>
          <a:bodyPr wrap="none" rtlCol="0">
            <a:spAutoFit/>
          </a:bodyPr>
          <a:lstStyle/>
          <a:p>
            <a:r>
              <a:rPr lang="es-ES_tradnl" sz="3200" dirty="0" smtClean="0">
                <a:solidFill>
                  <a:schemeClr val="bg1"/>
                </a:solidFill>
              </a:rPr>
              <a:t>El Riesgo</a:t>
            </a:r>
            <a:r>
              <a:rPr lang="is-IS" sz="3200" dirty="0" smtClean="0">
                <a:solidFill>
                  <a:schemeClr val="bg1"/>
                </a:solidFill>
              </a:rPr>
              <a:t>…</a:t>
            </a:r>
            <a:endParaRPr lang="es-ES_tradnl" sz="3200" dirty="0">
              <a:solidFill>
                <a:schemeClr val="bg1"/>
              </a:solidFill>
            </a:endParaRPr>
          </a:p>
        </p:txBody>
      </p:sp>
      <p:sp>
        <p:nvSpPr>
          <p:cNvPr id="2" name="Rectángulo 1"/>
          <p:cNvSpPr/>
          <p:nvPr/>
        </p:nvSpPr>
        <p:spPr>
          <a:xfrm>
            <a:off x="5868144" y="4221088"/>
            <a:ext cx="1512168" cy="461665"/>
          </a:xfrm>
          <a:prstGeom prst="rect">
            <a:avLst/>
          </a:prstGeom>
        </p:spPr>
        <p:txBody>
          <a:bodyPr wrap="square">
            <a:spAutoFit/>
          </a:bodyPr>
          <a:lstStyle/>
          <a:p>
            <a:r>
              <a:rPr lang="es-ES_tradnl" sz="2400" dirty="0">
                <a:solidFill>
                  <a:schemeClr val="bg1"/>
                </a:solidFill>
              </a:rPr>
              <a:t>qué es</a:t>
            </a:r>
            <a:r>
              <a:rPr lang="is-IS" sz="2400" dirty="0">
                <a:solidFill>
                  <a:schemeClr val="bg1"/>
                </a:solidFill>
              </a:rPr>
              <a:t>….</a:t>
            </a:r>
            <a:endParaRPr lang="es-ES_tradnl" sz="2400" dirty="0">
              <a:solidFill>
                <a:schemeClr val="bg1"/>
              </a:solidFill>
            </a:endParaRPr>
          </a:p>
        </p:txBody>
      </p:sp>
    </p:spTree>
    <p:extLst>
      <p:ext uri="{BB962C8B-B14F-4D97-AF65-F5344CB8AC3E}">
        <p14:creationId xmlns:p14="http://schemas.microsoft.com/office/powerpoint/2010/main" val="27985318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35172"/>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896233" y="2132856"/>
            <a:ext cx="7488832" cy="2677656"/>
          </a:xfrm>
          <a:prstGeom prst="rect">
            <a:avLst/>
          </a:prstGeom>
        </p:spPr>
        <p:txBody>
          <a:bodyPr wrap="square">
            <a:spAutoFit/>
          </a:bodyPr>
          <a:lstStyle/>
          <a:p>
            <a:pPr algn="just">
              <a:lnSpc>
                <a:spcPct val="150000"/>
              </a:lnSpc>
            </a:pPr>
            <a:r>
              <a:rPr lang="es-ES_tradnl" sz="2400" dirty="0">
                <a:latin typeface="Helvetica" charset="0"/>
              </a:rPr>
              <a:t>U</a:t>
            </a:r>
            <a:r>
              <a:rPr lang="es-ES_tradnl" sz="2400" dirty="0" smtClean="0">
                <a:latin typeface="Helvetica" charset="0"/>
              </a:rPr>
              <a:t>n </a:t>
            </a:r>
            <a:r>
              <a:rPr lang="es-ES_tradnl" sz="2400" b="1" dirty="0">
                <a:latin typeface="Helvetica" charset="0"/>
              </a:rPr>
              <a:t>evento </a:t>
            </a:r>
            <a:r>
              <a:rPr lang="es-ES_tradnl" sz="2400" b="1" dirty="0" smtClean="0">
                <a:latin typeface="Helvetica" charset="0"/>
              </a:rPr>
              <a:t>o </a:t>
            </a:r>
            <a:r>
              <a:rPr lang="es-ES_tradnl" sz="2400" b="1" dirty="0">
                <a:latin typeface="Helvetica" charset="0"/>
              </a:rPr>
              <a:t>condición incierta </a:t>
            </a:r>
            <a:r>
              <a:rPr lang="es-ES_tradnl" sz="2400" dirty="0">
                <a:latin typeface="Helvetica" charset="0"/>
              </a:rPr>
              <a:t>que, </a:t>
            </a:r>
            <a:r>
              <a:rPr lang="es-ES_tradnl" sz="3200" b="1" dirty="0">
                <a:latin typeface="Helvetica" charset="0"/>
              </a:rPr>
              <a:t>si sucede</a:t>
            </a:r>
            <a:r>
              <a:rPr lang="es-ES_tradnl" sz="2400" dirty="0">
                <a:latin typeface="Helvetica" charset="0"/>
              </a:rPr>
              <a:t>, tiene </a:t>
            </a:r>
            <a:r>
              <a:rPr lang="es-ES_tradnl" sz="2400" dirty="0" smtClean="0">
                <a:latin typeface="Helvetica" charset="0"/>
              </a:rPr>
              <a:t>un efecto </a:t>
            </a:r>
            <a:r>
              <a:rPr lang="es-ES_tradnl" sz="3200" b="1" dirty="0">
                <a:latin typeface="Helvetica" charset="0"/>
              </a:rPr>
              <a:t>positivo o negativo </a:t>
            </a:r>
            <a:r>
              <a:rPr lang="es-ES_tradnl" sz="2400" dirty="0">
                <a:latin typeface="Helvetica" charset="0"/>
              </a:rPr>
              <a:t>en </a:t>
            </a:r>
            <a:r>
              <a:rPr lang="es-ES_tradnl" sz="2400" dirty="0" smtClean="0">
                <a:latin typeface="Helvetica" charset="0"/>
              </a:rPr>
              <a:t>una </a:t>
            </a:r>
            <a:r>
              <a:rPr lang="es-ES_tradnl" sz="2400" dirty="0">
                <a:latin typeface="Helvetica" charset="0"/>
              </a:rPr>
              <a:t>o más de </a:t>
            </a:r>
            <a:r>
              <a:rPr lang="es-ES_tradnl" sz="2400" dirty="0" smtClean="0">
                <a:latin typeface="Helvetica" charset="0"/>
              </a:rPr>
              <a:t>las áreas de una empresa.</a:t>
            </a:r>
          </a:p>
          <a:p>
            <a:pPr algn="just">
              <a:lnSpc>
                <a:spcPct val="150000"/>
              </a:lnSpc>
            </a:pPr>
            <a:endParaRPr lang="es-ES_tradnl" sz="2400" dirty="0">
              <a:latin typeface="Helvetica" charset="0"/>
            </a:endParaRPr>
          </a:p>
        </p:txBody>
      </p:sp>
      <p:sp>
        <p:nvSpPr>
          <p:cNvPr id="5" name="CuadroTexto 4"/>
          <p:cNvSpPr txBox="1"/>
          <p:nvPr/>
        </p:nvSpPr>
        <p:spPr>
          <a:xfrm>
            <a:off x="2997186" y="908720"/>
            <a:ext cx="2075055" cy="646331"/>
          </a:xfrm>
          <a:prstGeom prst="rect">
            <a:avLst/>
          </a:prstGeom>
          <a:noFill/>
        </p:spPr>
        <p:txBody>
          <a:bodyPr wrap="none" rtlCol="0">
            <a:spAutoFit/>
          </a:bodyPr>
          <a:lstStyle/>
          <a:p>
            <a:r>
              <a:rPr lang="es-ES_tradnl" sz="3600" dirty="0" smtClean="0"/>
              <a:t>El riesgo</a:t>
            </a:r>
            <a:r>
              <a:rPr lang="is-IS" sz="3600" dirty="0" smtClean="0"/>
              <a:t>…</a:t>
            </a:r>
            <a:endParaRPr lang="es-ES_tradnl" sz="3600" dirty="0"/>
          </a:p>
        </p:txBody>
      </p:sp>
    </p:spTree>
    <p:extLst>
      <p:ext uri="{BB962C8B-B14F-4D97-AF65-F5344CB8AC3E}">
        <p14:creationId xmlns:p14="http://schemas.microsoft.com/office/powerpoint/2010/main" val="21096138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968"/>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899592" y="1484784"/>
            <a:ext cx="7488832" cy="3416320"/>
          </a:xfrm>
          <a:prstGeom prst="rect">
            <a:avLst/>
          </a:prstGeom>
        </p:spPr>
        <p:txBody>
          <a:bodyPr wrap="square">
            <a:spAutoFit/>
          </a:bodyPr>
          <a:lstStyle/>
          <a:p>
            <a:pPr algn="just">
              <a:lnSpc>
                <a:spcPct val="150000"/>
              </a:lnSpc>
            </a:pPr>
            <a:r>
              <a:rPr lang="es-ES_tradnl" sz="2400" dirty="0">
                <a:latin typeface="Helvetica" charset="0"/>
              </a:rPr>
              <a:t>Los eventos favorables son llamados </a:t>
            </a:r>
            <a:r>
              <a:rPr lang="es-ES_tradnl" sz="2400" b="1" dirty="0">
                <a:latin typeface="Helvetica" charset="0"/>
              </a:rPr>
              <a:t>oportunidades.</a:t>
            </a:r>
          </a:p>
          <a:p>
            <a:pPr algn="just">
              <a:lnSpc>
                <a:spcPct val="150000"/>
              </a:lnSpc>
            </a:pPr>
            <a:endParaRPr lang="es-ES_tradnl" sz="2400" dirty="0" smtClean="0">
              <a:latin typeface="Helvetica" charset="0"/>
            </a:endParaRPr>
          </a:p>
          <a:p>
            <a:pPr algn="just">
              <a:lnSpc>
                <a:spcPct val="150000"/>
              </a:lnSpc>
            </a:pPr>
            <a:r>
              <a:rPr lang="es-ES_tradnl" sz="2400" dirty="0" smtClean="0">
                <a:latin typeface="Helvetica" charset="0"/>
              </a:rPr>
              <a:t>Los eventos futuros que atentan contra los objetivos de la entidad, o sea los eventos de consecuencias desfavorables son llamados</a:t>
            </a:r>
            <a:r>
              <a:rPr lang="es-ES_tradnl" sz="2400" b="1" dirty="0" smtClean="0">
                <a:latin typeface="Helvetica" charset="0"/>
              </a:rPr>
              <a:t> amenazas.</a:t>
            </a:r>
          </a:p>
          <a:p>
            <a:pPr algn="just">
              <a:lnSpc>
                <a:spcPct val="150000"/>
              </a:lnSpc>
            </a:pPr>
            <a:endParaRPr lang="es-ES_tradnl" sz="2400" dirty="0" smtClean="0">
              <a:latin typeface="Helvetica" charset="0"/>
            </a:endParaRPr>
          </a:p>
        </p:txBody>
      </p:sp>
      <p:sp>
        <p:nvSpPr>
          <p:cNvPr id="5" name="CuadroTexto 4"/>
          <p:cNvSpPr txBox="1"/>
          <p:nvPr/>
        </p:nvSpPr>
        <p:spPr>
          <a:xfrm>
            <a:off x="1835696" y="425192"/>
            <a:ext cx="4013086" cy="646331"/>
          </a:xfrm>
          <a:prstGeom prst="rect">
            <a:avLst/>
          </a:prstGeom>
          <a:noFill/>
        </p:spPr>
        <p:txBody>
          <a:bodyPr wrap="none" rtlCol="0">
            <a:spAutoFit/>
          </a:bodyPr>
          <a:lstStyle/>
          <a:p>
            <a:r>
              <a:rPr lang="es-ES_tradnl" sz="3600" dirty="0" smtClean="0"/>
              <a:t>Cómo es el riesgo?</a:t>
            </a:r>
            <a:r>
              <a:rPr lang="is-IS" sz="3600" dirty="0" smtClean="0"/>
              <a:t>…</a:t>
            </a:r>
            <a:endParaRPr lang="es-ES_tradnl" sz="3600" dirty="0"/>
          </a:p>
        </p:txBody>
      </p:sp>
      <p:sp>
        <p:nvSpPr>
          <p:cNvPr id="6" name="CuadroTexto 5"/>
          <p:cNvSpPr txBox="1"/>
          <p:nvPr/>
        </p:nvSpPr>
        <p:spPr>
          <a:xfrm>
            <a:off x="2616263" y="4727461"/>
            <a:ext cx="1360372" cy="369332"/>
          </a:xfrm>
          <a:prstGeom prst="rect">
            <a:avLst/>
          </a:prstGeom>
          <a:noFill/>
        </p:spPr>
        <p:txBody>
          <a:bodyPr wrap="none" rtlCol="0">
            <a:spAutoFit/>
          </a:bodyPr>
          <a:lstStyle/>
          <a:p>
            <a:r>
              <a:rPr lang="es-ES_tradnl" dirty="0" smtClean="0"/>
              <a:t>Entonces</a:t>
            </a:r>
            <a:r>
              <a:rPr lang="is-IS" dirty="0" smtClean="0"/>
              <a:t>….  </a:t>
            </a:r>
            <a:endParaRPr lang="es-ES_tradnl" dirty="0"/>
          </a:p>
        </p:txBody>
      </p:sp>
      <p:pic>
        <p:nvPicPr>
          <p:cNvPr id="7" name="Imagen 6"/>
          <p:cNvPicPr>
            <a:picLocks noChangeAspect="1"/>
          </p:cNvPicPr>
          <p:nvPr/>
        </p:nvPicPr>
        <p:blipFill>
          <a:blip r:embed="rId3"/>
          <a:stretch>
            <a:fillRect/>
          </a:stretch>
        </p:blipFill>
        <p:spPr>
          <a:xfrm>
            <a:off x="5868144" y="4481837"/>
            <a:ext cx="2938509" cy="1724995"/>
          </a:xfrm>
          <a:prstGeom prst="rect">
            <a:avLst/>
          </a:prstGeom>
        </p:spPr>
      </p:pic>
    </p:spTree>
    <p:extLst>
      <p:ext uri="{BB962C8B-B14F-4D97-AF65-F5344CB8AC3E}">
        <p14:creationId xmlns:p14="http://schemas.microsoft.com/office/powerpoint/2010/main" val="14932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7 Grupo"/>
          <p:cNvGrpSpPr/>
          <p:nvPr/>
        </p:nvGrpSpPr>
        <p:grpSpPr>
          <a:xfrm>
            <a:off x="2540000" y="1397000"/>
            <a:ext cx="4064000" cy="4064000"/>
            <a:chOff x="1016000" y="0"/>
            <a:chExt cx="4064000" cy="4064000"/>
          </a:xfrm>
        </p:grpSpPr>
        <p:sp>
          <p:nvSpPr>
            <p:cNvPr id="9" name="8 Elipse"/>
            <p:cNvSpPr/>
            <p:nvPr/>
          </p:nvSpPr>
          <p:spPr>
            <a:xfrm>
              <a:off x="1016000" y="0"/>
              <a:ext cx="4064000" cy="4064000"/>
            </a:xfrm>
            <a:prstGeom prst="ellipse">
              <a:avLst/>
            </a:pr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0" name="Elipse 4"/>
            <p:cNvSpPr/>
            <p:nvPr/>
          </p:nvSpPr>
          <p:spPr>
            <a:xfrm>
              <a:off x="2479852" y="203199"/>
              <a:ext cx="1136294" cy="6096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_tradnl" sz="1600" kern="1200" dirty="0" smtClean="0"/>
                <a:t>Umbral</a:t>
              </a:r>
              <a:endParaRPr lang="es-ES_tradnl" sz="1600" kern="1200" dirty="0"/>
            </a:p>
          </p:txBody>
        </p:sp>
      </p:grpSp>
      <p:grpSp>
        <p:nvGrpSpPr>
          <p:cNvPr id="11" name="10 Grupo"/>
          <p:cNvGrpSpPr/>
          <p:nvPr/>
        </p:nvGrpSpPr>
        <p:grpSpPr>
          <a:xfrm>
            <a:off x="2946399" y="2209800"/>
            <a:ext cx="3251200" cy="3251200"/>
            <a:chOff x="1422400" y="812799"/>
            <a:chExt cx="3251200" cy="3251200"/>
          </a:xfrm>
        </p:grpSpPr>
        <p:sp>
          <p:nvSpPr>
            <p:cNvPr id="12" name="11 Elipse"/>
            <p:cNvSpPr/>
            <p:nvPr/>
          </p:nvSpPr>
          <p:spPr>
            <a:xfrm>
              <a:off x="1422400" y="812799"/>
              <a:ext cx="3251200" cy="3251200"/>
            </a:xfrm>
            <a:prstGeom prst="ellipse">
              <a:avLst/>
            </a:prstGeom>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3" name="Elipse 4"/>
            <p:cNvSpPr/>
            <p:nvPr/>
          </p:nvSpPr>
          <p:spPr>
            <a:xfrm>
              <a:off x="2479852" y="1007871"/>
              <a:ext cx="1136294" cy="5852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_tradnl" sz="1600" kern="1200" dirty="0" smtClean="0"/>
                <a:t>Capacidad</a:t>
              </a:r>
              <a:endParaRPr lang="es-ES_tradnl" sz="1600" kern="1200" dirty="0"/>
            </a:p>
          </p:txBody>
        </p:sp>
      </p:grpSp>
      <p:grpSp>
        <p:nvGrpSpPr>
          <p:cNvPr id="17" name="16 Grupo"/>
          <p:cNvGrpSpPr/>
          <p:nvPr/>
        </p:nvGrpSpPr>
        <p:grpSpPr>
          <a:xfrm>
            <a:off x="3352800" y="3078832"/>
            <a:ext cx="2438400" cy="2438400"/>
            <a:chOff x="1828800" y="1625599"/>
            <a:chExt cx="2438400" cy="2438400"/>
          </a:xfrm>
        </p:grpSpPr>
        <p:sp>
          <p:nvSpPr>
            <p:cNvPr id="18" name="17 Elipse"/>
            <p:cNvSpPr/>
            <p:nvPr/>
          </p:nvSpPr>
          <p:spPr>
            <a:xfrm>
              <a:off x="1828800" y="1625599"/>
              <a:ext cx="2438400" cy="2438400"/>
            </a:xfrm>
            <a:prstGeom prst="ellipse">
              <a:avLst/>
            </a:prstGeom>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9" name="Elipse 4"/>
            <p:cNvSpPr/>
            <p:nvPr/>
          </p:nvSpPr>
          <p:spPr>
            <a:xfrm>
              <a:off x="2479852" y="1808479"/>
              <a:ext cx="1136294" cy="5486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_tradnl" sz="1600" kern="1200" dirty="0" smtClean="0"/>
                <a:t>Tolerancia</a:t>
              </a:r>
              <a:endParaRPr lang="es-ES_tradnl" sz="1600" kern="1200" dirty="0"/>
            </a:p>
          </p:txBody>
        </p:sp>
      </p:grpSp>
      <p:grpSp>
        <p:nvGrpSpPr>
          <p:cNvPr id="20" name="19 Grupo"/>
          <p:cNvGrpSpPr/>
          <p:nvPr/>
        </p:nvGrpSpPr>
        <p:grpSpPr>
          <a:xfrm>
            <a:off x="3759200" y="3963640"/>
            <a:ext cx="1625600" cy="1625600"/>
            <a:chOff x="2235200" y="2438399"/>
            <a:chExt cx="1625600" cy="1625600"/>
          </a:xfrm>
        </p:grpSpPr>
        <p:sp>
          <p:nvSpPr>
            <p:cNvPr id="21" name="20 Elipse"/>
            <p:cNvSpPr/>
            <p:nvPr/>
          </p:nvSpPr>
          <p:spPr>
            <a:xfrm>
              <a:off x="2235200" y="2438399"/>
              <a:ext cx="1625600" cy="1625600"/>
            </a:xfrm>
            <a:prstGeom prst="ellipse">
              <a:avLst/>
            </a:prstGeom>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22" name="Elipse 4"/>
            <p:cNvSpPr/>
            <p:nvPr/>
          </p:nvSpPr>
          <p:spPr>
            <a:xfrm>
              <a:off x="2473263" y="2844799"/>
              <a:ext cx="1149472" cy="8128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_tradnl" sz="1600" kern="1200" dirty="0" smtClean="0"/>
                <a:t>Apetito</a:t>
              </a:r>
              <a:endParaRPr lang="es-ES_tradnl" sz="1600" kern="1200" dirty="0"/>
            </a:p>
          </p:txBody>
        </p:sp>
      </p:grpSp>
      <p:sp>
        <p:nvSpPr>
          <p:cNvPr id="23" name="Rectángulo 1"/>
          <p:cNvSpPr/>
          <p:nvPr/>
        </p:nvSpPr>
        <p:spPr>
          <a:xfrm>
            <a:off x="1656209" y="404664"/>
            <a:ext cx="5967852" cy="1200329"/>
          </a:xfrm>
          <a:prstGeom prst="rect">
            <a:avLst/>
          </a:prstGeom>
          <a:noFill/>
        </p:spPr>
        <p:txBody>
          <a:bodyPr wrap="none" rtlCol="0">
            <a:spAutoFit/>
          </a:bodyPr>
          <a:lstStyle/>
          <a:p>
            <a:r>
              <a:rPr lang="es-ES_tradnl" sz="3600" b="1" dirty="0">
                <a:effectLst>
                  <a:outerShdw blurRad="38100" dist="38100" dir="2700000" algn="tl">
                    <a:srgbClr val="000000">
                      <a:alpha val="43137"/>
                    </a:srgbClr>
                  </a:outerShdw>
                </a:effectLst>
              </a:rPr>
              <a:t>De qué depende la respuesta?</a:t>
            </a:r>
          </a:p>
          <a:p>
            <a:endParaRPr lang="es-ES_tradnl" sz="3600" b="1" dirty="0">
              <a:effectLst>
                <a:outerShdw blurRad="38100" dist="38100" dir="2700000" algn="tl">
                  <a:srgbClr val="000000">
                    <a:alpha val="43137"/>
                  </a:srgbClr>
                </a:outerShdw>
              </a:effectLst>
            </a:endParaRPr>
          </a:p>
        </p:txBody>
      </p:sp>
      <p:sp>
        <p:nvSpPr>
          <p:cNvPr id="24" name="CuadroTexto 3"/>
          <p:cNvSpPr txBox="1"/>
          <p:nvPr/>
        </p:nvSpPr>
        <p:spPr>
          <a:xfrm>
            <a:off x="2560806" y="5877272"/>
            <a:ext cx="385374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rPr>
              <a:t>Del marco de referencia de la empresa</a:t>
            </a:r>
            <a:endParaRPr lang="es-ES_tradnl"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209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755576" y="1412776"/>
            <a:ext cx="7632848" cy="1477328"/>
          </a:xfrm>
          <a:prstGeom prst="rect">
            <a:avLst/>
          </a:prstGeom>
        </p:spPr>
        <p:txBody>
          <a:bodyPr wrap="square">
            <a:spAutoFit/>
          </a:bodyPr>
          <a:lstStyle/>
          <a:p>
            <a:pPr algn="just">
              <a:lnSpc>
                <a:spcPct val="150000"/>
              </a:lnSpc>
            </a:pPr>
            <a:r>
              <a:rPr lang="es-ES_tradnl" sz="2000" dirty="0" smtClean="0">
                <a:latin typeface="Helvetica" charset="0"/>
              </a:rPr>
              <a:t>Es </a:t>
            </a:r>
            <a:r>
              <a:rPr lang="es-ES_tradnl" sz="2000" dirty="0">
                <a:latin typeface="Helvetica" charset="0"/>
              </a:rPr>
              <a:t>el grado de incertidumbre que </a:t>
            </a:r>
            <a:r>
              <a:rPr lang="es-ES_tradnl" sz="2000" dirty="0" smtClean="0">
                <a:latin typeface="Helvetica" charset="0"/>
              </a:rPr>
              <a:t>una entidad está </a:t>
            </a:r>
            <a:r>
              <a:rPr lang="es-ES_tradnl" sz="2000" dirty="0">
                <a:latin typeface="Helvetica" charset="0"/>
              </a:rPr>
              <a:t>dispuesta a asumir en anticipación de un </a:t>
            </a:r>
            <a:r>
              <a:rPr lang="es-ES_tradnl" sz="2000" dirty="0" smtClean="0">
                <a:latin typeface="Helvetica" charset="0"/>
              </a:rPr>
              <a:t>beneficio (premio o recompensa</a:t>
            </a:r>
            <a:r>
              <a:rPr lang="es-ES_tradnl" sz="2000" dirty="0">
                <a:latin typeface="Helvetica" charset="0"/>
              </a:rPr>
              <a:t>)</a:t>
            </a:r>
            <a:endParaRPr lang="es-ES_tradnl" sz="2000" dirty="0" smtClean="0">
              <a:latin typeface="Helvetica" charset="0"/>
            </a:endParaRPr>
          </a:p>
          <a:p>
            <a:pPr algn="just">
              <a:lnSpc>
                <a:spcPct val="150000"/>
              </a:lnSpc>
            </a:pPr>
            <a:endParaRPr lang="es-ES_tradnl" sz="2000" dirty="0">
              <a:latin typeface="Helvetica" charset="0"/>
            </a:endParaRPr>
          </a:p>
        </p:txBody>
      </p:sp>
      <p:sp>
        <p:nvSpPr>
          <p:cNvPr id="5" name="CuadroTexto 4"/>
          <p:cNvSpPr txBox="1"/>
          <p:nvPr/>
        </p:nvSpPr>
        <p:spPr>
          <a:xfrm>
            <a:off x="611561" y="3017548"/>
            <a:ext cx="8346377" cy="2862322"/>
          </a:xfrm>
          <a:prstGeom prst="rect">
            <a:avLst/>
          </a:prstGeom>
        </p:spPr>
        <p:txBody>
          <a:bodyPr wrap="square">
            <a:spAutoFit/>
          </a:bodyPr>
          <a:lstStyle>
            <a:defPPr>
              <a:defRPr lang="es-CO"/>
            </a:defPPr>
            <a:lvl1pPr algn="just">
              <a:defRPr>
                <a:latin typeface="Helvetica" charset="0"/>
              </a:defRPr>
            </a:lvl1pPr>
          </a:lstStyle>
          <a:p>
            <a:r>
              <a:rPr lang="es-ES_tradnl" dirty="0"/>
              <a:t>Definido por :</a:t>
            </a:r>
          </a:p>
          <a:p>
            <a:endParaRPr lang="es-ES_tradnl" dirty="0"/>
          </a:p>
          <a:p>
            <a:pPr marL="285750" indent="-285750">
              <a:buFont typeface="Wingdings" charset="2"/>
              <a:buChar char="ü"/>
            </a:pPr>
            <a:r>
              <a:rPr lang="es-ES_tradnl" dirty="0" smtClean="0"/>
              <a:t>Actividad/Sector:  agrícola, comercial, financiero, tecnológico, construcción</a:t>
            </a:r>
            <a:endParaRPr lang="es-ES_tradnl" dirty="0"/>
          </a:p>
          <a:p>
            <a:pPr marL="285750" indent="-285750">
              <a:buFont typeface="Wingdings" charset="2"/>
              <a:buChar char="ü"/>
            </a:pPr>
            <a:endParaRPr lang="es-ES_tradnl" dirty="0"/>
          </a:p>
          <a:p>
            <a:pPr marL="285750" indent="-285750">
              <a:buFont typeface="Wingdings" charset="2"/>
              <a:buChar char="ü"/>
            </a:pPr>
            <a:r>
              <a:rPr lang="es-ES_tradnl" dirty="0"/>
              <a:t>Cultura organizacional:  Una cultura de riesgos robusta permite estar atento al riesgo implícito, sin embargo eso no significa que la institución estaría dispuesta a evitar todo </a:t>
            </a:r>
            <a:r>
              <a:rPr lang="es-ES_tradnl" dirty="0" smtClean="0"/>
              <a:t>el riesgo</a:t>
            </a:r>
            <a:r>
              <a:rPr lang="es-ES_tradnl" dirty="0"/>
              <a:t>, es decir a volverse excesivamente adversa al riesgo.</a:t>
            </a:r>
          </a:p>
          <a:p>
            <a:pPr marL="285750" indent="-285750">
              <a:buFont typeface="Wingdings" charset="2"/>
              <a:buChar char="ü"/>
            </a:pPr>
            <a:endParaRPr lang="es-ES_tradnl" dirty="0"/>
          </a:p>
          <a:p>
            <a:pPr marL="285750" indent="-285750">
              <a:buFont typeface="Wingdings" charset="2"/>
              <a:buChar char="ü"/>
            </a:pPr>
            <a:r>
              <a:rPr lang="es-ES_tradnl" dirty="0"/>
              <a:t>Objetivos </a:t>
            </a:r>
            <a:r>
              <a:rPr lang="es-ES_tradnl" dirty="0" smtClean="0"/>
              <a:t>Estratégicos: cuál es el objetivo de los asociados</a:t>
            </a:r>
            <a:endParaRPr lang="es-ES_tradnl" dirty="0"/>
          </a:p>
        </p:txBody>
      </p:sp>
      <p:sp>
        <p:nvSpPr>
          <p:cNvPr id="8" name="Rectángulo 7"/>
          <p:cNvSpPr/>
          <p:nvPr/>
        </p:nvSpPr>
        <p:spPr>
          <a:xfrm>
            <a:off x="3086600" y="420410"/>
            <a:ext cx="3402022" cy="461665"/>
          </a:xfrm>
          <a:prstGeom prst="rect">
            <a:avLst/>
          </a:prstGeom>
        </p:spPr>
        <p:txBody>
          <a:bodyPr wrap="none">
            <a:spAutoFit/>
          </a:bodyPr>
          <a:lstStyle/>
          <a:p>
            <a:r>
              <a:rPr lang="es-ES_tradnl" sz="2400" b="1" dirty="0" smtClean="0">
                <a:solidFill>
                  <a:srgbClr val="00B0F0"/>
                </a:solidFill>
                <a:latin typeface="Helvetica" charset="0"/>
              </a:rPr>
              <a:t>1.-  Apetito </a:t>
            </a:r>
            <a:r>
              <a:rPr lang="es-ES_tradnl" sz="2400" b="1" dirty="0">
                <a:solidFill>
                  <a:srgbClr val="00B0F0"/>
                </a:solidFill>
                <a:latin typeface="Helvetica" charset="0"/>
              </a:rPr>
              <a:t>de </a:t>
            </a:r>
            <a:r>
              <a:rPr lang="es-ES_tradnl" sz="2400" b="1" dirty="0" smtClean="0">
                <a:solidFill>
                  <a:srgbClr val="00B0F0"/>
                </a:solidFill>
                <a:latin typeface="Helvetica" charset="0"/>
              </a:rPr>
              <a:t>Riesgo </a:t>
            </a:r>
            <a:endParaRPr lang="es-ES_tradnl" sz="2400" b="1" dirty="0">
              <a:solidFill>
                <a:srgbClr val="00B0F0"/>
              </a:solidFill>
            </a:endParaRPr>
          </a:p>
        </p:txBody>
      </p:sp>
    </p:spTree>
    <p:extLst>
      <p:ext uri="{BB962C8B-B14F-4D97-AF65-F5344CB8AC3E}">
        <p14:creationId xmlns:p14="http://schemas.microsoft.com/office/powerpoint/2010/main" val="101189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937636" y="601392"/>
            <a:ext cx="6840760" cy="461665"/>
          </a:xfrm>
          <a:prstGeom prst="rect">
            <a:avLst/>
          </a:prstGeom>
        </p:spPr>
        <p:txBody>
          <a:bodyPr wrap="square">
            <a:spAutoFit/>
          </a:bodyPr>
          <a:lstStyle/>
          <a:p>
            <a:pPr algn="ctr"/>
            <a:r>
              <a:rPr lang="es-ES_tradnl" sz="2400" b="1" dirty="0" smtClean="0">
                <a:solidFill>
                  <a:srgbClr val="7030A0"/>
                </a:solidFill>
                <a:latin typeface="Helvetica" charset="0"/>
              </a:rPr>
              <a:t>2.-  Tolerancia </a:t>
            </a:r>
            <a:r>
              <a:rPr lang="es-ES_tradnl" sz="2400" b="1" dirty="0">
                <a:solidFill>
                  <a:srgbClr val="7030A0"/>
                </a:solidFill>
                <a:latin typeface="Helvetica" charset="0"/>
              </a:rPr>
              <a:t>al </a:t>
            </a:r>
            <a:r>
              <a:rPr lang="es-ES_tradnl" sz="2400" b="1" dirty="0" smtClean="0">
                <a:solidFill>
                  <a:srgbClr val="7030A0"/>
                </a:solidFill>
                <a:latin typeface="Helvetica" charset="0"/>
              </a:rPr>
              <a:t>Riesgo </a:t>
            </a:r>
          </a:p>
        </p:txBody>
      </p:sp>
      <p:sp>
        <p:nvSpPr>
          <p:cNvPr id="5" name="Rectángulo 4"/>
          <p:cNvSpPr/>
          <p:nvPr/>
        </p:nvSpPr>
        <p:spPr>
          <a:xfrm>
            <a:off x="909236" y="3356992"/>
            <a:ext cx="7623204" cy="1754326"/>
          </a:xfrm>
          <a:prstGeom prst="rect">
            <a:avLst/>
          </a:prstGeom>
        </p:spPr>
        <p:txBody>
          <a:bodyPr wrap="square">
            <a:spAutoFit/>
          </a:bodyPr>
          <a:lstStyle/>
          <a:p>
            <a:endParaRPr lang="es-ES_tradnl" dirty="0" smtClean="0">
              <a:latin typeface="Helvetica" charset="0"/>
            </a:endParaRPr>
          </a:p>
          <a:p>
            <a:r>
              <a:rPr lang="es-ES_tradnl" dirty="0" smtClean="0">
                <a:latin typeface="Helvetica" charset="0"/>
              </a:rPr>
              <a:t>¿</a:t>
            </a:r>
            <a:r>
              <a:rPr lang="es-ES_tradnl" dirty="0">
                <a:latin typeface="Helvetica" charset="0"/>
              </a:rPr>
              <a:t>Cuánto riesgo se puede manejar?  </a:t>
            </a:r>
          </a:p>
          <a:p>
            <a:endParaRPr lang="es-ES_tradnl" dirty="0">
              <a:latin typeface="Helvetica" charset="0"/>
            </a:endParaRPr>
          </a:p>
          <a:p>
            <a:r>
              <a:rPr lang="es-ES_tradnl" dirty="0">
                <a:latin typeface="Helvetica" charset="0"/>
              </a:rPr>
              <a:t>Es diferente a:</a:t>
            </a:r>
          </a:p>
          <a:p>
            <a:endParaRPr lang="es-ES_tradnl" dirty="0">
              <a:latin typeface="Helvetica" charset="0"/>
            </a:endParaRPr>
          </a:p>
          <a:p>
            <a:r>
              <a:rPr lang="es-ES_tradnl" dirty="0">
                <a:latin typeface="Helvetica" charset="0"/>
              </a:rPr>
              <a:t>¿Cuánto riesgo hay que asumir?  No podemos </a:t>
            </a:r>
            <a:r>
              <a:rPr lang="es-ES_tradnl" dirty="0" smtClean="0">
                <a:latin typeface="Helvetica" charset="0"/>
              </a:rPr>
              <a:t>aceptar cualquier </a:t>
            </a:r>
            <a:r>
              <a:rPr lang="es-ES_tradnl" dirty="0">
                <a:latin typeface="Helvetica" charset="0"/>
              </a:rPr>
              <a:t>riesgo</a:t>
            </a:r>
          </a:p>
        </p:txBody>
      </p:sp>
      <p:sp>
        <p:nvSpPr>
          <p:cNvPr id="6" name="Rectángulo 5"/>
          <p:cNvSpPr/>
          <p:nvPr/>
        </p:nvSpPr>
        <p:spPr>
          <a:xfrm>
            <a:off x="3707904" y="1652517"/>
            <a:ext cx="4572000" cy="1420838"/>
          </a:xfrm>
          <a:prstGeom prst="rect">
            <a:avLst/>
          </a:prstGeom>
        </p:spPr>
        <p:txBody>
          <a:bodyPr>
            <a:spAutoFit/>
          </a:bodyPr>
          <a:lstStyle/>
          <a:p>
            <a:pPr>
              <a:lnSpc>
                <a:spcPct val="150000"/>
              </a:lnSpc>
            </a:pPr>
            <a:r>
              <a:rPr lang="es-ES_tradnl" sz="2000" dirty="0">
                <a:latin typeface="Helvetica" charset="0"/>
              </a:rPr>
              <a:t>Es el grado, cantidad, o volumen de riesgo que una organización puede resistir.</a:t>
            </a:r>
          </a:p>
        </p:txBody>
      </p:sp>
    </p:spTree>
    <p:extLst>
      <p:ext uri="{BB962C8B-B14F-4D97-AF65-F5344CB8AC3E}">
        <p14:creationId xmlns:p14="http://schemas.microsoft.com/office/powerpoint/2010/main" val="599225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899592" y="2295317"/>
            <a:ext cx="7128792" cy="3600986"/>
          </a:xfrm>
          <a:prstGeom prst="rect">
            <a:avLst/>
          </a:prstGeom>
        </p:spPr>
        <p:txBody>
          <a:bodyPr wrap="square">
            <a:spAutoFit/>
          </a:bodyPr>
          <a:lstStyle/>
          <a:p>
            <a:endParaRPr lang="es-ES_tradnl" dirty="0">
              <a:latin typeface="Helvetica" charset="0"/>
            </a:endParaRPr>
          </a:p>
          <a:p>
            <a:pPr algn="just"/>
            <a:r>
              <a:rPr lang="es-ES_tradnl" dirty="0">
                <a:latin typeface="Helvetica" charset="0"/>
              </a:rPr>
              <a:t>Son los recursos, incluyendo los financieros, intangibles y humanos que una organización posee para administrar el </a:t>
            </a:r>
            <a:r>
              <a:rPr lang="es-ES_tradnl" dirty="0" smtClean="0">
                <a:latin typeface="Helvetica" charset="0"/>
              </a:rPr>
              <a:t>riesgo. </a:t>
            </a:r>
            <a:r>
              <a:rPr lang="es-ES_tradnl" sz="2400" dirty="0">
                <a:latin typeface="Helvetica" charset="0"/>
              </a:rPr>
              <a:t>Es proporcional al apetito, tolerancia y umbral.</a:t>
            </a:r>
            <a:endParaRPr lang="es-ES_tradnl" dirty="0">
              <a:latin typeface="Helvetica" charset="0"/>
            </a:endParaRPr>
          </a:p>
          <a:p>
            <a:pPr algn="just"/>
            <a:endParaRPr lang="es-ES_tradnl" dirty="0">
              <a:latin typeface="Helvetica" charset="0"/>
            </a:endParaRPr>
          </a:p>
          <a:p>
            <a:pPr algn="just"/>
            <a:r>
              <a:rPr lang="es-ES_tradnl" dirty="0">
                <a:latin typeface="Helvetica" charset="0"/>
              </a:rPr>
              <a:t>E</a:t>
            </a:r>
            <a:r>
              <a:rPr lang="es-ES_tradnl" dirty="0" smtClean="0">
                <a:latin typeface="Helvetica" charset="0"/>
              </a:rPr>
              <a:t>s </a:t>
            </a:r>
            <a:r>
              <a:rPr lang="es-ES_tradnl" dirty="0">
                <a:latin typeface="Helvetica" charset="0"/>
              </a:rPr>
              <a:t>muy peligroso para una organización el tener un apetito de riesgo muy alto o una tolerancia  al riesgo alta, a menos que se tenga capacidad para manejar el riesgo. </a:t>
            </a:r>
            <a:endParaRPr lang="es-ES_tradnl" dirty="0" smtClean="0">
              <a:latin typeface="Helvetica" charset="0"/>
            </a:endParaRPr>
          </a:p>
          <a:p>
            <a:pPr algn="just"/>
            <a:endParaRPr lang="es-ES_tradnl" dirty="0">
              <a:latin typeface="Helvetica" charset="0"/>
            </a:endParaRPr>
          </a:p>
          <a:p>
            <a:pPr algn="just"/>
            <a:r>
              <a:rPr lang="es-ES_tradnl" dirty="0" smtClean="0">
                <a:latin typeface="Helvetica" charset="0"/>
              </a:rPr>
              <a:t>La </a:t>
            </a:r>
            <a:r>
              <a:rPr lang="es-ES_tradnl" dirty="0">
                <a:latin typeface="Helvetica" charset="0"/>
              </a:rPr>
              <a:t>capacidad permite la toma de riesgos así como la mitigación de los efectos de los eventos de pérdida. </a:t>
            </a:r>
          </a:p>
          <a:p>
            <a:endParaRPr lang="es-ES_tradnl" dirty="0">
              <a:latin typeface="Helvetica" charset="0"/>
            </a:endParaRPr>
          </a:p>
        </p:txBody>
      </p:sp>
      <p:sp>
        <p:nvSpPr>
          <p:cNvPr id="6" name="Rectángulo 5"/>
          <p:cNvSpPr/>
          <p:nvPr/>
        </p:nvSpPr>
        <p:spPr>
          <a:xfrm>
            <a:off x="3542101" y="537156"/>
            <a:ext cx="2185214" cy="461665"/>
          </a:xfrm>
          <a:prstGeom prst="rect">
            <a:avLst/>
          </a:prstGeom>
        </p:spPr>
        <p:txBody>
          <a:bodyPr wrap="none">
            <a:spAutoFit/>
          </a:bodyPr>
          <a:lstStyle/>
          <a:p>
            <a:r>
              <a:rPr lang="es-ES_tradnl" sz="2400" b="1" dirty="0" smtClean="0">
                <a:solidFill>
                  <a:srgbClr val="00B050"/>
                </a:solidFill>
                <a:latin typeface="Helvetica" charset="0"/>
              </a:rPr>
              <a:t>3.- Capacidad</a:t>
            </a:r>
            <a:endParaRPr lang="es-ES_tradnl" sz="2400" b="1" dirty="0">
              <a:solidFill>
                <a:srgbClr val="00B050"/>
              </a:solidFill>
              <a:latin typeface="Helvetica" charset="0"/>
            </a:endParaRPr>
          </a:p>
        </p:txBody>
      </p:sp>
      <p:pic>
        <p:nvPicPr>
          <p:cNvPr id="5" name="Imagen 4"/>
          <p:cNvPicPr>
            <a:picLocks noChangeAspect="1"/>
          </p:cNvPicPr>
          <p:nvPr/>
        </p:nvPicPr>
        <p:blipFill>
          <a:blip r:embed="rId3"/>
          <a:stretch>
            <a:fillRect/>
          </a:stretch>
        </p:blipFill>
        <p:spPr>
          <a:xfrm>
            <a:off x="6228184" y="11931"/>
            <a:ext cx="2781300" cy="2628900"/>
          </a:xfrm>
          <a:prstGeom prst="rect">
            <a:avLst/>
          </a:prstGeom>
        </p:spPr>
      </p:pic>
    </p:spTree>
    <p:extLst>
      <p:ext uri="{BB962C8B-B14F-4D97-AF65-F5344CB8AC3E}">
        <p14:creationId xmlns:p14="http://schemas.microsoft.com/office/powerpoint/2010/main" val="64741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683568" y="1305342"/>
            <a:ext cx="7200800" cy="3539430"/>
          </a:xfrm>
          <a:prstGeom prst="rect">
            <a:avLst/>
          </a:prstGeom>
        </p:spPr>
        <p:txBody>
          <a:bodyPr wrap="square">
            <a:spAutoFit/>
          </a:bodyPr>
          <a:lstStyle/>
          <a:p>
            <a:endParaRPr lang="es-ES_tradnl" b="1" dirty="0">
              <a:solidFill>
                <a:srgbClr val="7030A0"/>
              </a:solidFill>
              <a:latin typeface="Helvetica" charset="0"/>
            </a:endParaRPr>
          </a:p>
          <a:p>
            <a:pPr algn="just"/>
            <a:r>
              <a:rPr lang="es-ES_tradnl" sz="2000" dirty="0">
                <a:latin typeface="Helvetica" charset="0"/>
              </a:rPr>
              <a:t>Determina el nivel en que un riesgo es </a:t>
            </a:r>
            <a:r>
              <a:rPr lang="es-ES_tradnl" sz="2000" b="1" dirty="0">
                <a:latin typeface="Helvetica" charset="0"/>
              </a:rPr>
              <a:t>inaceptable.</a:t>
            </a:r>
            <a:r>
              <a:rPr lang="es-ES_tradnl" sz="2000" dirty="0">
                <a:latin typeface="Helvetica" charset="0"/>
              </a:rPr>
              <a:t> </a:t>
            </a:r>
            <a:endParaRPr lang="es-ES_tradnl" sz="2000" dirty="0" smtClean="0">
              <a:latin typeface="Helvetica" charset="0"/>
            </a:endParaRPr>
          </a:p>
          <a:p>
            <a:pPr algn="just"/>
            <a:endParaRPr lang="es-ES_tradnl" sz="2000" dirty="0">
              <a:latin typeface="Helvetica" charset="0"/>
            </a:endParaRPr>
          </a:p>
          <a:p>
            <a:pPr algn="just"/>
            <a:r>
              <a:rPr lang="es-ES_tradnl" sz="2000" b="1" dirty="0">
                <a:latin typeface="Helvetica" charset="0"/>
              </a:rPr>
              <a:t>Arriba</a:t>
            </a:r>
            <a:r>
              <a:rPr lang="es-ES_tradnl" sz="2000" dirty="0">
                <a:latin typeface="Helvetica" charset="0"/>
              </a:rPr>
              <a:t> del umbral de riesgo la organización no tolerará el riesgo. </a:t>
            </a:r>
          </a:p>
          <a:p>
            <a:pPr algn="just"/>
            <a:endParaRPr lang="es-ES_tradnl" dirty="0" smtClean="0">
              <a:latin typeface="Helvetica" charset="0"/>
            </a:endParaRPr>
          </a:p>
          <a:p>
            <a:pPr algn="just"/>
            <a:r>
              <a:rPr lang="es-ES_tradnl" dirty="0" smtClean="0">
                <a:latin typeface="Helvetica" charset="0"/>
              </a:rPr>
              <a:t>Se </a:t>
            </a:r>
            <a:r>
              <a:rPr lang="es-ES_tradnl" dirty="0">
                <a:latin typeface="Helvetica" charset="0"/>
              </a:rPr>
              <a:t>refiere a las medidas a lo largo del nivel</a:t>
            </a:r>
          </a:p>
          <a:p>
            <a:pPr algn="just"/>
            <a:r>
              <a:rPr lang="es-ES_tradnl" dirty="0">
                <a:latin typeface="Helvetica" charset="0"/>
              </a:rPr>
              <a:t>de incertidumbre o el nivel impacto en las cuales una entidad pueda tener un interés específico. </a:t>
            </a:r>
          </a:p>
          <a:p>
            <a:pPr algn="just"/>
            <a:endParaRPr lang="es-ES_tradnl" dirty="0">
              <a:latin typeface="Helvetica" charset="0"/>
            </a:endParaRPr>
          </a:p>
          <a:p>
            <a:pPr algn="just"/>
            <a:r>
              <a:rPr lang="es-ES_tradnl" dirty="0" smtClean="0">
                <a:latin typeface="Helvetica" charset="0"/>
              </a:rPr>
              <a:t>Es una métrica de gestión de riesgo establecida por entes externos en la mayoría son los organismos reguladores. </a:t>
            </a:r>
            <a:endParaRPr lang="es-ES_tradnl" dirty="0">
              <a:latin typeface="Helvetica" charset="0"/>
            </a:endParaRPr>
          </a:p>
        </p:txBody>
      </p:sp>
      <p:sp>
        <p:nvSpPr>
          <p:cNvPr id="5" name="Rectángulo 4"/>
          <p:cNvSpPr/>
          <p:nvPr/>
        </p:nvSpPr>
        <p:spPr>
          <a:xfrm>
            <a:off x="2771800" y="434650"/>
            <a:ext cx="4575291" cy="461665"/>
          </a:xfrm>
          <a:prstGeom prst="rect">
            <a:avLst/>
          </a:prstGeom>
        </p:spPr>
        <p:txBody>
          <a:bodyPr wrap="none">
            <a:spAutoFit/>
          </a:bodyPr>
          <a:lstStyle/>
          <a:p>
            <a:r>
              <a:rPr lang="es-ES_tradnl" sz="2400" b="1" dirty="0" smtClean="0">
                <a:solidFill>
                  <a:srgbClr val="FF0000"/>
                </a:solidFill>
                <a:latin typeface="Helvetica" charset="0"/>
              </a:rPr>
              <a:t>4.-  Umbral </a:t>
            </a:r>
            <a:r>
              <a:rPr lang="es-ES_tradnl" sz="2400" b="1" dirty="0">
                <a:solidFill>
                  <a:srgbClr val="FF0000"/>
                </a:solidFill>
                <a:latin typeface="Helvetica" charset="0"/>
              </a:rPr>
              <a:t>/ Límite de Riesgo </a:t>
            </a:r>
          </a:p>
        </p:txBody>
      </p:sp>
    </p:spTree>
    <p:extLst>
      <p:ext uri="{BB962C8B-B14F-4D97-AF65-F5344CB8AC3E}">
        <p14:creationId xmlns:p14="http://schemas.microsoft.com/office/powerpoint/2010/main" val="1627485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461181" y="425875"/>
            <a:ext cx="5208926" cy="646331"/>
          </a:xfrm>
          <a:prstGeom prst="rect">
            <a:avLst/>
          </a:prstGeom>
          <a:noFill/>
        </p:spPr>
        <p:txBody>
          <a:bodyPr wrap="none" rtlCol="0">
            <a:spAutoFit/>
          </a:bodyPr>
          <a:lstStyle>
            <a:defPPr>
              <a:defRPr lang="es-CO"/>
            </a:defPPr>
            <a:lvl1pPr>
              <a:defRPr sz="3600"/>
            </a:lvl1pPr>
          </a:lstStyle>
          <a:p>
            <a:r>
              <a:rPr lang="es-ES_tradnl" dirty="0" smtClean="0"/>
              <a:t>El riesgo debe ser medido</a:t>
            </a:r>
            <a:endParaRPr lang="es-ES_tradnl" dirty="0"/>
          </a:p>
        </p:txBody>
      </p:sp>
      <p:graphicFrame>
        <p:nvGraphicFramePr>
          <p:cNvPr id="6" name="Diagrama 5"/>
          <p:cNvGraphicFramePr/>
          <p:nvPr>
            <p:extLst>
              <p:ext uri="{D42A27DB-BD31-4B8C-83A1-F6EECF244321}">
                <p14:modId xmlns:p14="http://schemas.microsoft.com/office/powerpoint/2010/main" val="1524674598"/>
              </p:ext>
            </p:extLst>
          </p:nvPr>
        </p:nvGraphicFramePr>
        <p:xfrm>
          <a:off x="4716016" y="1484784"/>
          <a:ext cx="3384376" cy="36523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ángulo 6"/>
          <p:cNvSpPr/>
          <p:nvPr/>
        </p:nvSpPr>
        <p:spPr>
          <a:xfrm>
            <a:off x="2446863" y="5365025"/>
            <a:ext cx="3961341" cy="369332"/>
          </a:xfrm>
          <a:prstGeom prst="rect">
            <a:avLst/>
          </a:prstGeom>
        </p:spPr>
        <p:txBody>
          <a:bodyPr wrap="none">
            <a:spAutoFit/>
          </a:bodyPr>
          <a:lstStyle/>
          <a:p>
            <a:pPr algn="ctr"/>
            <a:r>
              <a:rPr lang="es-ES_tradnl" b="1" dirty="0">
                <a:latin typeface="Helvetica" charset="0"/>
              </a:rPr>
              <a:t>Riesgo = </a:t>
            </a:r>
            <a:r>
              <a:rPr lang="es-ES_tradnl" b="1" dirty="0" err="1">
                <a:latin typeface="Helvetica" charset="0"/>
              </a:rPr>
              <a:t>ƒ</a:t>
            </a:r>
            <a:r>
              <a:rPr lang="es-ES_tradnl" b="1" dirty="0">
                <a:latin typeface="Helvetica" charset="0"/>
              </a:rPr>
              <a:t> (probabilidad, impacto)</a:t>
            </a:r>
          </a:p>
        </p:txBody>
      </p:sp>
      <p:pic>
        <p:nvPicPr>
          <p:cNvPr id="5" name="Imagen 4"/>
          <p:cNvPicPr>
            <a:picLocks noChangeAspect="1"/>
          </p:cNvPicPr>
          <p:nvPr/>
        </p:nvPicPr>
        <p:blipFill>
          <a:blip r:embed="rId8"/>
          <a:stretch>
            <a:fillRect/>
          </a:stretch>
        </p:blipFill>
        <p:spPr>
          <a:xfrm>
            <a:off x="1062861" y="2484537"/>
            <a:ext cx="1905000" cy="1905000"/>
          </a:xfrm>
          <a:prstGeom prst="rect">
            <a:avLst/>
          </a:prstGeom>
        </p:spPr>
      </p:pic>
      <p:sp>
        <p:nvSpPr>
          <p:cNvPr id="8" name="CuadroTexto 7"/>
          <p:cNvSpPr txBox="1"/>
          <p:nvPr/>
        </p:nvSpPr>
        <p:spPr>
          <a:xfrm>
            <a:off x="5219927" y="1072206"/>
            <a:ext cx="830677" cy="369332"/>
          </a:xfrm>
          <a:prstGeom prst="rect">
            <a:avLst/>
          </a:prstGeom>
          <a:noFill/>
        </p:spPr>
        <p:txBody>
          <a:bodyPr wrap="none" rtlCol="0">
            <a:spAutoFit/>
          </a:bodyPr>
          <a:lstStyle/>
          <a:p>
            <a:r>
              <a:rPr lang="es-ES_tradnl" dirty="0" smtClean="0"/>
              <a:t>Causas</a:t>
            </a:r>
            <a:endParaRPr lang="es-ES_tradnl" dirty="0"/>
          </a:p>
        </p:txBody>
      </p:sp>
      <p:sp>
        <p:nvSpPr>
          <p:cNvPr id="9" name="CuadroTexto 8"/>
          <p:cNvSpPr txBox="1"/>
          <p:nvPr/>
        </p:nvSpPr>
        <p:spPr>
          <a:xfrm>
            <a:off x="4932040" y="4787674"/>
            <a:ext cx="1564852" cy="369332"/>
          </a:xfrm>
          <a:prstGeom prst="rect">
            <a:avLst/>
          </a:prstGeom>
          <a:noFill/>
        </p:spPr>
        <p:txBody>
          <a:bodyPr wrap="none" rtlCol="0">
            <a:spAutoFit/>
          </a:bodyPr>
          <a:lstStyle/>
          <a:p>
            <a:r>
              <a:rPr lang="es-ES_tradnl" smtClean="0"/>
              <a:t>Consecuencias</a:t>
            </a:r>
            <a:endParaRPr lang="es-ES_tradnl"/>
          </a:p>
        </p:txBody>
      </p:sp>
    </p:spTree>
    <p:extLst>
      <p:ext uri="{BB962C8B-B14F-4D97-AF65-F5344CB8AC3E}">
        <p14:creationId xmlns:p14="http://schemas.microsoft.com/office/powerpoint/2010/main" val="477079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70" y="-27384"/>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193561" y="1340768"/>
            <a:ext cx="6840760" cy="4647426"/>
          </a:xfrm>
          <a:prstGeom prst="rect">
            <a:avLst/>
          </a:prstGeom>
        </p:spPr>
        <p:txBody>
          <a:bodyPr wrap="square">
            <a:spAutoFit/>
          </a:bodyPr>
          <a:lstStyle/>
          <a:p>
            <a:pPr algn="just"/>
            <a:r>
              <a:rPr lang="es-ES_tradnl" sz="2000" b="1" dirty="0" smtClean="0">
                <a:solidFill>
                  <a:srgbClr val="FF0000"/>
                </a:solidFill>
                <a:latin typeface="Helvetica" charset="0"/>
              </a:rPr>
              <a:t>1.-  Propensión </a:t>
            </a:r>
            <a:r>
              <a:rPr lang="es-ES_tradnl" sz="2000" b="1" dirty="0">
                <a:solidFill>
                  <a:srgbClr val="FF0000"/>
                </a:solidFill>
                <a:latin typeface="Helvetica" charset="0"/>
              </a:rPr>
              <a:t>(Amante) al Riesgo </a:t>
            </a:r>
            <a:r>
              <a:rPr lang="es-ES_tradnl" dirty="0">
                <a:latin typeface="Helvetica" charset="0"/>
              </a:rPr>
              <a:t>‐ </a:t>
            </a:r>
            <a:r>
              <a:rPr lang="es-ES_tradnl" dirty="0" smtClean="0">
                <a:latin typeface="Helvetica" charset="0"/>
              </a:rPr>
              <a:t>(los que toman) Se prefiere </a:t>
            </a:r>
            <a:r>
              <a:rPr lang="es-ES_tradnl" dirty="0">
                <a:latin typeface="Helvetica" charset="0"/>
              </a:rPr>
              <a:t>mayor incertidumbre y puede pagar una penalidad o </a:t>
            </a:r>
            <a:r>
              <a:rPr lang="es-ES_tradnl" dirty="0" smtClean="0">
                <a:latin typeface="Helvetica" charset="0"/>
              </a:rPr>
              <a:t>exigir un </a:t>
            </a:r>
            <a:r>
              <a:rPr lang="es-ES_tradnl" dirty="0">
                <a:latin typeface="Helvetica" charset="0"/>
              </a:rPr>
              <a:t>premio por tomar el </a:t>
            </a:r>
            <a:r>
              <a:rPr lang="es-ES_tradnl" dirty="0" smtClean="0">
                <a:latin typeface="Helvetica" charset="0"/>
              </a:rPr>
              <a:t>riesgo.</a:t>
            </a:r>
          </a:p>
          <a:p>
            <a:pPr algn="just"/>
            <a:endParaRPr lang="es-ES_tradnl" dirty="0">
              <a:latin typeface="Helvetica" charset="0"/>
            </a:endParaRPr>
          </a:p>
          <a:p>
            <a:pPr algn="just"/>
            <a:r>
              <a:rPr lang="es-ES_tradnl" sz="2000" b="1" dirty="0" smtClean="0">
                <a:solidFill>
                  <a:srgbClr val="00B050"/>
                </a:solidFill>
                <a:latin typeface="Helvetica" charset="0"/>
              </a:rPr>
              <a:t>2.-  Aversión </a:t>
            </a:r>
            <a:r>
              <a:rPr lang="es-ES_tradnl" sz="2000" b="1" dirty="0">
                <a:solidFill>
                  <a:srgbClr val="00B050"/>
                </a:solidFill>
                <a:latin typeface="Helvetica" charset="0"/>
              </a:rPr>
              <a:t>(Conservador) al Riesgo </a:t>
            </a:r>
            <a:r>
              <a:rPr lang="es-ES_tradnl" dirty="0">
                <a:latin typeface="Helvetica" charset="0"/>
              </a:rPr>
              <a:t>‐ </a:t>
            </a:r>
            <a:r>
              <a:rPr lang="es-ES_tradnl" dirty="0" smtClean="0">
                <a:latin typeface="Helvetica" charset="0"/>
              </a:rPr>
              <a:t>(los que evitan) Mientras </a:t>
            </a:r>
            <a:r>
              <a:rPr lang="es-ES_tradnl" dirty="0">
                <a:latin typeface="Helvetica" charset="0"/>
              </a:rPr>
              <a:t>más dinero </a:t>
            </a:r>
            <a:r>
              <a:rPr lang="es-ES_tradnl" dirty="0" smtClean="0">
                <a:latin typeface="Helvetica" charset="0"/>
              </a:rPr>
              <a:t>en juego </a:t>
            </a:r>
            <a:r>
              <a:rPr lang="es-ES_tradnl" dirty="0">
                <a:latin typeface="Helvetica" charset="0"/>
              </a:rPr>
              <a:t>disminuye la tolerancia al </a:t>
            </a:r>
            <a:r>
              <a:rPr lang="es-ES_tradnl" dirty="0" smtClean="0">
                <a:latin typeface="Helvetica" charset="0"/>
              </a:rPr>
              <a:t>riesgo.</a:t>
            </a:r>
          </a:p>
          <a:p>
            <a:pPr algn="just"/>
            <a:endParaRPr lang="es-ES_tradnl" dirty="0">
              <a:latin typeface="Helvetica" charset="0"/>
            </a:endParaRPr>
          </a:p>
          <a:p>
            <a:pPr algn="just"/>
            <a:r>
              <a:rPr lang="es-ES_tradnl" sz="2000" b="1" dirty="0" smtClean="0">
                <a:solidFill>
                  <a:srgbClr val="FF0000"/>
                </a:solidFill>
                <a:latin typeface="Helvetica" charset="0"/>
              </a:rPr>
              <a:t>3.-  Los que crean el riesgo -  </a:t>
            </a:r>
            <a:r>
              <a:rPr lang="es-ES_tradnl" dirty="0">
                <a:latin typeface="Helvetica" charset="0"/>
              </a:rPr>
              <a:t>En condiciones normales promueven situaciones de riesgo  </a:t>
            </a:r>
          </a:p>
          <a:p>
            <a:pPr algn="just"/>
            <a:endParaRPr lang="es-ES_tradnl" dirty="0">
              <a:latin typeface="Helvetica" charset="0"/>
            </a:endParaRPr>
          </a:p>
          <a:p>
            <a:pPr algn="just"/>
            <a:r>
              <a:rPr lang="es-ES_tradnl" sz="2000" b="1" dirty="0" smtClean="0">
                <a:solidFill>
                  <a:schemeClr val="accent6">
                    <a:lumMod val="75000"/>
                  </a:schemeClr>
                </a:solidFill>
                <a:latin typeface="Helvetica" charset="0"/>
              </a:rPr>
              <a:t>4.-  Los que toman y crean -  combinación</a:t>
            </a:r>
          </a:p>
          <a:p>
            <a:pPr algn="just"/>
            <a:endParaRPr lang="es-ES_tradnl" dirty="0" smtClean="0">
              <a:latin typeface="Helvetica" charset="0"/>
            </a:endParaRPr>
          </a:p>
          <a:p>
            <a:pPr algn="just"/>
            <a:r>
              <a:rPr lang="es-ES_tradnl" sz="2000" b="1" dirty="0" smtClean="0">
                <a:solidFill>
                  <a:srgbClr val="00B0F0"/>
                </a:solidFill>
                <a:latin typeface="Helvetica" charset="0"/>
              </a:rPr>
              <a:t>5.-  Indiferencia </a:t>
            </a:r>
            <a:r>
              <a:rPr lang="es-ES_tradnl" sz="2000" b="1" dirty="0">
                <a:solidFill>
                  <a:srgbClr val="00B0F0"/>
                </a:solidFill>
                <a:latin typeface="Helvetica" charset="0"/>
              </a:rPr>
              <a:t>(Neutral) al </a:t>
            </a:r>
            <a:r>
              <a:rPr lang="es-ES_tradnl" sz="2000" b="1" dirty="0" smtClean="0">
                <a:solidFill>
                  <a:srgbClr val="00B0F0"/>
                </a:solidFill>
                <a:latin typeface="Helvetica" charset="0"/>
              </a:rPr>
              <a:t>Riesgo</a:t>
            </a:r>
          </a:p>
          <a:p>
            <a:pPr algn="just"/>
            <a:endParaRPr lang="es-ES_tradnl" dirty="0">
              <a:latin typeface="Helvetica" charset="0"/>
            </a:endParaRPr>
          </a:p>
          <a:p>
            <a:pPr algn="just"/>
            <a:r>
              <a:rPr lang="es-ES_tradnl" sz="1600" dirty="0" smtClean="0">
                <a:latin typeface="Helvetica" charset="0"/>
              </a:rPr>
              <a:t>Fuente:  </a:t>
            </a:r>
            <a:r>
              <a:rPr lang="es-ES_tradnl" sz="1600" dirty="0" err="1" smtClean="0">
                <a:latin typeface="Helvetica" charset="0"/>
              </a:rPr>
              <a:t>MacLelland</a:t>
            </a:r>
            <a:endParaRPr lang="es-ES_tradnl" dirty="0">
              <a:effectLst/>
              <a:latin typeface="Helvetica" charset="0"/>
            </a:endParaRPr>
          </a:p>
          <a:p>
            <a:pPr algn="just"/>
            <a:endParaRPr lang="es-ES_tradnl" dirty="0">
              <a:effectLst/>
              <a:latin typeface="Helvetica" charset="0"/>
            </a:endParaRPr>
          </a:p>
        </p:txBody>
      </p:sp>
      <p:sp>
        <p:nvSpPr>
          <p:cNvPr id="4" name="CuadroTexto 3"/>
          <p:cNvSpPr txBox="1"/>
          <p:nvPr/>
        </p:nvSpPr>
        <p:spPr>
          <a:xfrm>
            <a:off x="827584" y="548680"/>
            <a:ext cx="8064896" cy="523220"/>
          </a:xfrm>
          <a:prstGeom prst="rect">
            <a:avLst/>
          </a:prstGeom>
          <a:noFill/>
        </p:spPr>
        <p:txBody>
          <a:bodyPr wrap="square" rtlCol="0">
            <a:spAutoFit/>
          </a:bodyPr>
          <a:lstStyle>
            <a:defPPr>
              <a:defRPr lang="es-CO"/>
            </a:defPPr>
            <a:lvl1pPr>
              <a:defRPr sz="3600"/>
            </a:lvl1pPr>
          </a:lstStyle>
          <a:p>
            <a:pPr algn="ctr"/>
            <a:r>
              <a:rPr lang="es-ES_tradnl" sz="2800" b="1" smtClean="0"/>
              <a:t>Decisión de riesgo</a:t>
            </a:r>
            <a:endParaRPr lang="es-ES_tradnl" sz="2800" b="1" dirty="0"/>
          </a:p>
        </p:txBody>
      </p:sp>
    </p:spTree>
    <p:extLst>
      <p:ext uri="{BB962C8B-B14F-4D97-AF65-F5344CB8AC3E}">
        <p14:creationId xmlns:p14="http://schemas.microsoft.com/office/powerpoint/2010/main" val="87762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539552" y="1556792"/>
            <a:ext cx="7344816" cy="4893647"/>
          </a:xfrm>
          <a:prstGeom prst="rect">
            <a:avLst/>
          </a:prstGeom>
        </p:spPr>
        <p:txBody>
          <a:bodyPr wrap="square">
            <a:spAutoFit/>
          </a:bodyPr>
          <a:lstStyle/>
          <a:p>
            <a:r>
              <a:rPr lang="es-ES_tradnl" sz="2400" dirty="0" smtClean="0"/>
              <a:t>El </a:t>
            </a:r>
            <a:r>
              <a:rPr lang="es-ES_tradnl" sz="2400" dirty="0"/>
              <a:t>riesgo es inherente a cada </a:t>
            </a:r>
            <a:r>
              <a:rPr lang="es-ES_tradnl" sz="2400" dirty="0" smtClean="0"/>
              <a:t>empresa.  </a:t>
            </a:r>
          </a:p>
          <a:p>
            <a:endParaRPr lang="es-ES_tradnl" sz="2400" dirty="0"/>
          </a:p>
          <a:p>
            <a:r>
              <a:rPr lang="es-ES_tradnl" sz="2400" dirty="0" smtClean="0"/>
              <a:t>No existe receta</a:t>
            </a:r>
          </a:p>
          <a:p>
            <a:endParaRPr lang="es-ES_tradnl" sz="2400" dirty="0"/>
          </a:p>
          <a:p>
            <a:r>
              <a:rPr lang="es-ES_tradnl" sz="2400" dirty="0"/>
              <a:t>Deben establecerse políticas en cada empresa de cómo manejar </a:t>
            </a:r>
            <a:r>
              <a:rPr lang="es-ES_tradnl" sz="2400" dirty="0" smtClean="0"/>
              <a:t>su riesgo</a:t>
            </a:r>
          </a:p>
          <a:p>
            <a:endParaRPr lang="es-ES_tradnl" sz="2400" dirty="0"/>
          </a:p>
          <a:p>
            <a:r>
              <a:rPr lang="es-ES_tradnl" sz="2400" dirty="0" smtClean="0"/>
              <a:t>El riesgo debe ser medido y delimitado</a:t>
            </a:r>
          </a:p>
          <a:p>
            <a:endParaRPr lang="es-ES_tradnl" sz="2400" dirty="0"/>
          </a:p>
          <a:p>
            <a:r>
              <a:rPr lang="es-ES_tradnl" sz="2400" dirty="0" smtClean="0"/>
              <a:t>Todos los niveles de la organización deben funcionar compatibles con el nivel de riesgo definido</a:t>
            </a:r>
          </a:p>
          <a:p>
            <a:endParaRPr lang="es-ES_tradnl" sz="2400" dirty="0"/>
          </a:p>
          <a:p>
            <a:endParaRPr lang="es-ES_tradnl" sz="2400" dirty="0"/>
          </a:p>
        </p:txBody>
      </p:sp>
      <p:graphicFrame>
        <p:nvGraphicFramePr>
          <p:cNvPr id="5" name="Diagrama 4"/>
          <p:cNvGraphicFramePr/>
          <p:nvPr>
            <p:extLst>
              <p:ext uri="{D42A27DB-BD31-4B8C-83A1-F6EECF244321}">
                <p14:modId xmlns:p14="http://schemas.microsoft.com/office/powerpoint/2010/main" val="429111579"/>
              </p:ext>
            </p:extLst>
          </p:nvPr>
        </p:nvGraphicFramePr>
        <p:xfrm>
          <a:off x="5624888" y="194070"/>
          <a:ext cx="4192170" cy="21310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ángulo 5"/>
          <p:cNvSpPr/>
          <p:nvPr/>
        </p:nvSpPr>
        <p:spPr>
          <a:xfrm>
            <a:off x="3851920" y="475858"/>
            <a:ext cx="1310167" cy="400110"/>
          </a:xfrm>
          <a:prstGeom prst="rect">
            <a:avLst/>
          </a:prstGeom>
        </p:spPr>
        <p:txBody>
          <a:bodyPr wrap="none">
            <a:spAutoFit/>
          </a:bodyPr>
          <a:lstStyle/>
          <a:p>
            <a:r>
              <a:rPr lang="es-ES_tradnl" sz="2000" dirty="0"/>
              <a:t>Entonces</a:t>
            </a:r>
            <a:r>
              <a:rPr lang="is-IS" sz="2000" dirty="0"/>
              <a:t>…</a:t>
            </a:r>
          </a:p>
        </p:txBody>
      </p:sp>
    </p:spTree>
    <p:extLst>
      <p:ext uri="{BB962C8B-B14F-4D97-AF65-F5344CB8AC3E}">
        <p14:creationId xmlns:p14="http://schemas.microsoft.com/office/powerpoint/2010/main" val="53520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3"/>
          <a:stretch>
            <a:fillRect/>
          </a:stretch>
        </p:blipFill>
        <p:spPr>
          <a:xfrm>
            <a:off x="2314949" y="1556792"/>
            <a:ext cx="4849339" cy="3106338"/>
          </a:xfrm>
          <a:prstGeom prst="rect">
            <a:avLst/>
          </a:prstGeom>
        </p:spPr>
      </p:pic>
    </p:spTree>
    <p:extLst>
      <p:ext uri="{BB962C8B-B14F-4D97-AF65-F5344CB8AC3E}">
        <p14:creationId xmlns:p14="http://schemas.microsoft.com/office/powerpoint/2010/main" val="2372747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64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Diagrama 3"/>
          <p:cNvGraphicFramePr/>
          <p:nvPr>
            <p:extLst>
              <p:ext uri="{D42A27DB-BD31-4B8C-83A1-F6EECF244321}">
                <p14:modId xmlns:p14="http://schemas.microsoft.com/office/powerpoint/2010/main" val="716485145"/>
              </p:ext>
            </p:extLst>
          </p:nvPr>
        </p:nvGraphicFramePr>
        <p:xfrm>
          <a:off x="1907704" y="908720"/>
          <a:ext cx="6756412" cy="47669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CuadroTexto 4"/>
          <p:cNvSpPr txBox="1"/>
          <p:nvPr/>
        </p:nvSpPr>
        <p:spPr>
          <a:xfrm>
            <a:off x="497959" y="2999795"/>
            <a:ext cx="2819490" cy="584775"/>
          </a:xfrm>
          <a:prstGeom prst="rect">
            <a:avLst/>
          </a:prstGeom>
          <a:noFill/>
        </p:spPr>
        <p:txBody>
          <a:bodyPr wrap="none" rtlCol="0">
            <a:spAutoFit/>
          </a:bodyPr>
          <a:lstStyle/>
          <a:p>
            <a:r>
              <a:rPr lang="es-ES_tradnl" sz="3200" b="1" smtClean="0">
                <a:solidFill>
                  <a:schemeClr val="bg1"/>
                </a:solidFill>
              </a:rPr>
              <a:t>Tipos de Riesgo</a:t>
            </a:r>
            <a:endParaRPr lang="es-ES_tradnl" sz="3200" b="1">
              <a:solidFill>
                <a:schemeClr val="bg1"/>
              </a:solidFill>
            </a:endParaRPr>
          </a:p>
        </p:txBody>
      </p:sp>
    </p:spTree>
    <p:extLst>
      <p:ext uri="{BB962C8B-B14F-4D97-AF65-F5344CB8AC3E}">
        <p14:creationId xmlns:p14="http://schemas.microsoft.com/office/powerpoint/2010/main" val="204917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746761" y="605212"/>
            <a:ext cx="7348037" cy="646331"/>
          </a:xfrm>
          <a:prstGeom prst="rect">
            <a:avLst/>
          </a:prstGeom>
          <a:noFill/>
        </p:spPr>
        <p:txBody>
          <a:bodyPr wrap="none" rtlCol="0">
            <a:spAutoFit/>
          </a:bodyPr>
          <a:lstStyle>
            <a:defPPr>
              <a:defRPr lang="es-CO"/>
            </a:defPPr>
            <a:lvl1pPr>
              <a:defRPr sz="3600"/>
            </a:lvl1pPr>
          </a:lstStyle>
          <a:p>
            <a:r>
              <a:rPr lang="es-ES_tradnl" dirty="0"/>
              <a:t>Como </a:t>
            </a:r>
            <a:r>
              <a:rPr lang="es-ES_tradnl" dirty="0" smtClean="0"/>
              <a:t>mitigamos </a:t>
            </a:r>
            <a:r>
              <a:rPr lang="es-ES_tradnl" dirty="0"/>
              <a:t>el riesgo del crédito?</a:t>
            </a:r>
          </a:p>
        </p:txBody>
      </p:sp>
      <p:sp>
        <p:nvSpPr>
          <p:cNvPr id="6" name="CuadroTexto 5"/>
          <p:cNvSpPr txBox="1"/>
          <p:nvPr/>
        </p:nvSpPr>
        <p:spPr>
          <a:xfrm>
            <a:off x="6228184" y="4797152"/>
            <a:ext cx="1989840" cy="369332"/>
          </a:xfrm>
          <a:prstGeom prst="rect">
            <a:avLst/>
          </a:prstGeom>
          <a:noFill/>
        </p:spPr>
        <p:txBody>
          <a:bodyPr wrap="none" rtlCol="0">
            <a:spAutoFit/>
          </a:bodyPr>
          <a:lstStyle/>
          <a:p>
            <a:r>
              <a:rPr lang="es-ES_tradnl" dirty="0" smtClean="0"/>
              <a:t>Cómo lo logramos?</a:t>
            </a:r>
            <a:endParaRPr lang="es-ES_tradnl" dirty="0"/>
          </a:p>
        </p:txBody>
      </p:sp>
    </p:spTree>
    <p:extLst>
      <p:ext uri="{BB962C8B-B14F-4D97-AF65-F5344CB8AC3E}">
        <p14:creationId xmlns:p14="http://schemas.microsoft.com/office/powerpoint/2010/main" val="126770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51520" y="476672"/>
            <a:ext cx="5608074" cy="461665"/>
          </a:xfrm>
          <a:prstGeom prst="rect">
            <a:avLst/>
          </a:prstGeom>
          <a:noFill/>
        </p:spPr>
        <p:txBody>
          <a:bodyPr wrap="none" rtlCol="0">
            <a:spAutoFit/>
          </a:bodyPr>
          <a:lstStyle/>
          <a:p>
            <a:r>
              <a:rPr lang="is-IS" sz="2400" dirty="0" smtClean="0"/>
              <a:t>… Midiéndolo, delimitandolo, conociéndolo</a:t>
            </a:r>
            <a:endParaRPr lang="es-ES_tradnl" sz="2400" dirty="0"/>
          </a:p>
        </p:txBody>
      </p:sp>
      <p:graphicFrame>
        <p:nvGraphicFramePr>
          <p:cNvPr id="6" name="Diagrama 5"/>
          <p:cNvGraphicFramePr/>
          <p:nvPr>
            <p:extLst>
              <p:ext uri="{D42A27DB-BD31-4B8C-83A1-F6EECF244321}">
                <p14:modId xmlns:p14="http://schemas.microsoft.com/office/powerpoint/2010/main" val="1819488918"/>
              </p:ext>
            </p:extLst>
          </p:nvPr>
        </p:nvGraphicFramePr>
        <p:xfrm>
          <a:off x="1043608" y="1052736"/>
          <a:ext cx="7056784"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236070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5415"/>
            <a:ext cx="9506455" cy="7173416"/>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656867" y="2281679"/>
            <a:ext cx="5688632" cy="2585323"/>
          </a:xfrm>
          <a:prstGeom prst="rect">
            <a:avLst/>
          </a:prstGeom>
        </p:spPr>
        <p:txBody>
          <a:bodyPr wrap="square">
            <a:spAutoFit/>
          </a:bodyPr>
          <a:lstStyle/>
          <a:p>
            <a:r>
              <a:rPr lang="es-ES_tradnl" dirty="0" smtClean="0"/>
              <a:t>Es </a:t>
            </a:r>
            <a:r>
              <a:rPr lang="es-ES_tradnl" dirty="0"/>
              <a:t>la más importante de todas las </a:t>
            </a:r>
            <a:r>
              <a:rPr lang="es-ES_tradnl" dirty="0" err="1"/>
              <a:t>C’s</a:t>
            </a:r>
            <a:r>
              <a:rPr lang="es-ES_tradnl" dirty="0"/>
              <a:t>. </a:t>
            </a:r>
            <a:endParaRPr lang="es-ES_tradnl" dirty="0" smtClean="0"/>
          </a:p>
          <a:p>
            <a:endParaRPr lang="es-ES_tradnl" dirty="0"/>
          </a:p>
          <a:p>
            <a:r>
              <a:rPr lang="es-ES_tradnl" dirty="0" smtClean="0"/>
              <a:t>No </a:t>
            </a:r>
            <a:r>
              <a:rPr lang="es-ES_tradnl" dirty="0"/>
              <a:t>hay sustituto para carácter. </a:t>
            </a:r>
          </a:p>
          <a:p>
            <a:endParaRPr lang="es-ES_tradnl" dirty="0" smtClean="0"/>
          </a:p>
          <a:p>
            <a:r>
              <a:rPr lang="es-ES_tradnl" dirty="0" smtClean="0"/>
              <a:t>Evalúa </a:t>
            </a:r>
            <a:r>
              <a:rPr lang="es-ES_tradnl" dirty="0"/>
              <a:t>la honestidad e integridad de la persona que solicita el </a:t>
            </a:r>
            <a:r>
              <a:rPr lang="es-ES_tradnl" dirty="0" smtClean="0"/>
              <a:t>crédito.</a:t>
            </a:r>
          </a:p>
          <a:p>
            <a:endParaRPr lang="es-ES_tradnl" dirty="0"/>
          </a:p>
          <a:p>
            <a:r>
              <a:rPr lang="es-ES_tradnl" dirty="0" smtClean="0"/>
              <a:t>El </a:t>
            </a:r>
            <a:r>
              <a:rPr lang="es-ES_tradnl" dirty="0"/>
              <a:t>historial de la persona = buena indicación de su futuro comportamiento financiero.</a:t>
            </a:r>
          </a:p>
        </p:txBody>
      </p:sp>
      <p:sp>
        <p:nvSpPr>
          <p:cNvPr id="5" name="CuadroTexto 4"/>
          <p:cNvSpPr txBox="1"/>
          <p:nvPr/>
        </p:nvSpPr>
        <p:spPr>
          <a:xfrm>
            <a:off x="5868144" y="5147900"/>
            <a:ext cx="2474588" cy="369332"/>
          </a:xfrm>
          <a:prstGeom prst="rect">
            <a:avLst/>
          </a:prstGeom>
          <a:noFill/>
        </p:spPr>
        <p:txBody>
          <a:bodyPr wrap="none" rtlCol="0">
            <a:spAutoFit/>
          </a:bodyPr>
          <a:lstStyle/>
          <a:p>
            <a:r>
              <a:rPr lang="es-ES_tradnl" dirty="0" smtClean="0"/>
              <a:t>Cómo lo comprobamos?</a:t>
            </a:r>
            <a:endParaRPr lang="es-ES_tradnl" dirty="0"/>
          </a:p>
        </p:txBody>
      </p:sp>
      <p:pic>
        <p:nvPicPr>
          <p:cNvPr id="7" name="Imagen 6"/>
          <p:cNvPicPr>
            <a:picLocks noChangeAspect="1"/>
          </p:cNvPicPr>
          <p:nvPr/>
        </p:nvPicPr>
        <p:blipFill>
          <a:blip r:embed="rId3"/>
          <a:stretch>
            <a:fillRect/>
          </a:stretch>
        </p:blipFill>
        <p:spPr>
          <a:xfrm>
            <a:off x="5592899" y="243313"/>
            <a:ext cx="3505200" cy="2311400"/>
          </a:xfrm>
          <a:prstGeom prst="rect">
            <a:avLst/>
          </a:prstGeom>
        </p:spPr>
      </p:pic>
      <p:sp>
        <p:nvSpPr>
          <p:cNvPr id="6" name="Rectángulo 5"/>
          <p:cNvSpPr/>
          <p:nvPr/>
        </p:nvSpPr>
        <p:spPr>
          <a:xfrm>
            <a:off x="3293497" y="537007"/>
            <a:ext cx="1251689" cy="461665"/>
          </a:xfrm>
          <a:prstGeom prst="rect">
            <a:avLst/>
          </a:prstGeom>
        </p:spPr>
        <p:txBody>
          <a:bodyPr wrap="none">
            <a:spAutoFit/>
          </a:bodyPr>
          <a:lstStyle/>
          <a:p>
            <a:r>
              <a:rPr lang="es-ES_tradnl" sz="2400" b="1">
                <a:solidFill>
                  <a:srgbClr val="FF0000"/>
                </a:solidFill>
              </a:rPr>
              <a:t>Carácter</a:t>
            </a:r>
            <a:endParaRPr lang="es-ES_tradnl" sz="2400" b="1" dirty="0">
              <a:solidFill>
                <a:srgbClr val="FF0000"/>
              </a:solidFill>
            </a:endParaRPr>
          </a:p>
        </p:txBody>
      </p:sp>
    </p:spTree>
    <p:extLst>
      <p:ext uri="{BB962C8B-B14F-4D97-AF65-F5344CB8AC3E}">
        <p14:creationId xmlns:p14="http://schemas.microsoft.com/office/powerpoint/2010/main" val="201491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187624" y="2630383"/>
            <a:ext cx="6264696" cy="1754326"/>
          </a:xfrm>
          <a:prstGeom prst="rect">
            <a:avLst/>
          </a:prstGeom>
        </p:spPr>
        <p:txBody>
          <a:bodyPr wrap="square">
            <a:spAutoFit/>
          </a:bodyPr>
          <a:lstStyle/>
          <a:p>
            <a:pPr algn="just"/>
            <a:r>
              <a:rPr lang="es-ES_tradnl" dirty="0" smtClean="0"/>
              <a:t>Corresponde </a:t>
            </a:r>
            <a:r>
              <a:rPr lang="es-ES_tradnl" dirty="0"/>
              <a:t>al éxito pasado de una empresa y su futuro potencial financiero. </a:t>
            </a:r>
            <a:endParaRPr lang="es-ES_tradnl" dirty="0" smtClean="0"/>
          </a:p>
          <a:p>
            <a:pPr algn="just"/>
            <a:endParaRPr lang="es-ES_tradnl" dirty="0"/>
          </a:p>
          <a:p>
            <a:pPr algn="just"/>
            <a:r>
              <a:rPr lang="es-ES_tradnl" dirty="0" smtClean="0"/>
              <a:t>Considera </a:t>
            </a:r>
            <a:r>
              <a:rPr lang="es-ES_tradnl" dirty="0"/>
              <a:t>la buena gestión de la administración y su capacidad de lograr un buen retorno por cada dólar invertido y su capacidad de hacer frente al crédito.</a:t>
            </a:r>
          </a:p>
        </p:txBody>
      </p:sp>
      <p:sp>
        <p:nvSpPr>
          <p:cNvPr id="4" name="Rectángulo 3"/>
          <p:cNvSpPr/>
          <p:nvPr/>
        </p:nvSpPr>
        <p:spPr>
          <a:xfrm>
            <a:off x="3076020" y="733549"/>
            <a:ext cx="1503938" cy="461665"/>
          </a:xfrm>
          <a:prstGeom prst="rect">
            <a:avLst/>
          </a:prstGeom>
        </p:spPr>
        <p:txBody>
          <a:bodyPr wrap="none">
            <a:spAutoFit/>
          </a:bodyPr>
          <a:lstStyle/>
          <a:p>
            <a:r>
              <a:rPr lang="es-ES_tradnl" sz="2400" b="1" dirty="0">
                <a:solidFill>
                  <a:srgbClr val="92D050"/>
                </a:solidFill>
              </a:rPr>
              <a:t>Capacidad</a:t>
            </a:r>
          </a:p>
        </p:txBody>
      </p:sp>
      <p:sp>
        <p:nvSpPr>
          <p:cNvPr id="5" name="CuadroTexto 4"/>
          <p:cNvSpPr txBox="1"/>
          <p:nvPr/>
        </p:nvSpPr>
        <p:spPr>
          <a:xfrm>
            <a:off x="5652120" y="5085184"/>
            <a:ext cx="3385542" cy="369332"/>
          </a:xfrm>
          <a:prstGeom prst="rect">
            <a:avLst/>
          </a:prstGeom>
          <a:noFill/>
        </p:spPr>
        <p:txBody>
          <a:bodyPr wrap="none" rtlCol="0">
            <a:spAutoFit/>
          </a:bodyPr>
          <a:lstStyle/>
          <a:p>
            <a:r>
              <a:rPr lang="es-ES_tradnl" dirty="0" smtClean="0"/>
              <a:t>De dónde tomo esta información?</a:t>
            </a:r>
            <a:endParaRPr lang="es-ES_tradnl" dirty="0"/>
          </a:p>
        </p:txBody>
      </p:sp>
      <p:pic>
        <p:nvPicPr>
          <p:cNvPr id="6" name="Imagen 5"/>
          <p:cNvPicPr>
            <a:picLocks noChangeAspect="1"/>
          </p:cNvPicPr>
          <p:nvPr/>
        </p:nvPicPr>
        <p:blipFill>
          <a:blip r:embed="rId3"/>
          <a:stretch>
            <a:fillRect/>
          </a:stretch>
        </p:blipFill>
        <p:spPr>
          <a:xfrm>
            <a:off x="5545162" y="171753"/>
            <a:ext cx="3492500" cy="2324100"/>
          </a:xfrm>
          <a:prstGeom prst="rect">
            <a:avLst/>
          </a:prstGeom>
        </p:spPr>
      </p:pic>
    </p:spTree>
    <p:extLst>
      <p:ext uri="{BB962C8B-B14F-4D97-AF65-F5344CB8AC3E}">
        <p14:creationId xmlns:p14="http://schemas.microsoft.com/office/powerpoint/2010/main" val="108240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877755" y="2300321"/>
            <a:ext cx="6192688" cy="2585323"/>
          </a:xfrm>
          <a:prstGeom prst="rect">
            <a:avLst/>
          </a:prstGeom>
        </p:spPr>
        <p:txBody>
          <a:bodyPr wrap="square">
            <a:spAutoFit/>
          </a:bodyPr>
          <a:lstStyle/>
          <a:p>
            <a:endParaRPr lang="es-ES_tradnl" dirty="0"/>
          </a:p>
          <a:p>
            <a:r>
              <a:rPr lang="es-ES_tradnl" dirty="0" smtClean="0"/>
              <a:t>Es </a:t>
            </a:r>
            <a:r>
              <a:rPr lang="es-ES_tradnl" dirty="0"/>
              <a:t>el respaldo del dinero. </a:t>
            </a:r>
            <a:endParaRPr lang="es-ES_tradnl" dirty="0" smtClean="0"/>
          </a:p>
          <a:p>
            <a:endParaRPr lang="es-ES_tradnl" dirty="0"/>
          </a:p>
          <a:p>
            <a:r>
              <a:rPr lang="es-ES_tradnl" dirty="0" smtClean="0"/>
              <a:t>El </a:t>
            </a:r>
            <a:r>
              <a:rPr lang="es-ES_tradnl" dirty="0"/>
              <a:t>aporte de capital de los inversores es un signo de su fe en la empresa, sus productos y su futuro. </a:t>
            </a:r>
            <a:endParaRPr lang="es-ES_tradnl" dirty="0" smtClean="0"/>
          </a:p>
          <a:p>
            <a:endParaRPr lang="es-ES_tradnl" dirty="0"/>
          </a:p>
          <a:p>
            <a:r>
              <a:rPr lang="es-ES_tradnl" dirty="0" smtClean="0"/>
              <a:t>Muestra </a:t>
            </a:r>
            <a:r>
              <a:rPr lang="es-ES_tradnl" dirty="0"/>
              <a:t>fortaleza financiera de la empresa con sus acreedores. </a:t>
            </a:r>
            <a:endParaRPr lang="es-ES_tradnl" dirty="0" smtClean="0"/>
          </a:p>
          <a:p>
            <a:endParaRPr lang="es-ES_tradnl" dirty="0"/>
          </a:p>
          <a:p>
            <a:r>
              <a:rPr lang="es-ES_tradnl" dirty="0" smtClean="0"/>
              <a:t>Es </a:t>
            </a:r>
            <a:r>
              <a:rPr lang="es-ES_tradnl" dirty="0"/>
              <a:t>el criterio para determinar cuánto crédito puede concederse.</a:t>
            </a:r>
          </a:p>
        </p:txBody>
      </p:sp>
      <p:sp>
        <p:nvSpPr>
          <p:cNvPr id="4" name="Rectángulo 3"/>
          <p:cNvSpPr/>
          <p:nvPr/>
        </p:nvSpPr>
        <p:spPr>
          <a:xfrm>
            <a:off x="3923928" y="1058765"/>
            <a:ext cx="1142108" cy="461665"/>
          </a:xfrm>
          <a:prstGeom prst="rect">
            <a:avLst/>
          </a:prstGeom>
        </p:spPr>
        <p:txBody>
          <a:bodyPr wrap="none">
            <a:spAutoFit/>
          </a:bodyPr>
          <a:lstStyle/>
          <a:p>
            <a:r>
              <a:rPr lang="es-ES_tradnl" sz="2400" b="1" dirty="0">
                <a:solidFill>
                  <a:srgbClr val="7030A0"/>
                </a:solidFill>
              </a:rPr>
              <a:t>Capital </a:t>
            </a:r>
          </a:p>
        </p:txBody>
      </p:sp>
      <p:sp>
        <p:nvSpPr>
          <p:cNvPr id="5" name="CuadroTexto 4"/>
          <p:cNvSpPr txBox="1"/>
          <p:nvPr/>
        </p:nvSpPr>
        <p:spPr>
          <a:xfrm>
            <a:off x="7092280" y="5333152"/>
            <a:ext cx="1604927" cy="369332"/>
          </a:xfrm>
          <a:prstGeom prst="rect">
            <a:avLst/>
          </a:prstGeom>
          <a:noFill/>
        </p:spPr>
        <p:txBody>
          <a:bodyPr wrap="none" rtlCol="0">
            <a:spAutoFit/>
          </a:bodyPr>
          <a:lstStyle/>
          <a:p>
            <a:r>
              <a:rPr lang="es-ES_tradnl" dirty="0" smtClean="0"/>
              <a:t>Cómo lo mido?</a:t>
            </a:r>
            <a:endParaRPr lang="es-ES_tradnl" dirty="0"/>
          </a:p>
        </p:txBody>
      </p:sp>
      <p:pic>
        <p:nvPicPr>
          <p:cNvPr id="6" name="Imagen 5"/>
          <p:cNvPicPr>
            <a:picLocks noChangeAspect="1"/>
          </p:cNvPicPr>
          <p:nvPr/>
        </p:nvPicPr>
        <p:blipFill>
          <a:blip r:embed="rId3"/>
          <a:stretch>
            <a:fillRect/>
          </a:stretch>
        </p:blipFill>
        <p:spPr>
          <a:xfrm>
            <a:off x="6024135" y="188640"/>
            <a:ext cx="2952442" cy="1969052"/>
          </a:xfrm>
          <a:prstGeom prst="rect">
            <a:avLst/>
          </a:prstGeom>
        </p:spPr>
      </p:pic>
    </p:spTree>
    <p:extLst>
      <p:ext uri="{BB962C8B-B14F-4D97-AF65-F5344CB8AC3E}">
        <p14:creationId xmlns:p14="http://schemas.microsoft.com/office/powerpoint/2010/main" val="67975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3923928" y="1682711"/>
            <a:ext cx="5105868" cy="2862322"/>
          </a:xfrm>
          <a:prstGeom prst="rect">
            <a:avLst/>
          </a:prstGeom>
        </p:spPr>
        <p:txBody>
          <a:bodyPr wrap="square">
            <a:spAutoFit/>
          </a:bodyPr>
          <a:lstStyle/>
          <a:p>
            <a:r>
              <a:rPr lang="es-ES_tradnl" dirty="0" smtClean="0"/>
              <a:t>Condiciones </a:t>
            </a:r>
            <a:r>
              <a:rPr lang="es-ES_tradnl" dirty="0"/>
              <a:t>económicas del país y desarrollo del sector empresarial </a:t>
            </a:r>
            <a:endParaRPr lang="es-ES_tradnl" dirty="0" smtClean="0"/>
          </a:p>
          <a:p>
            <a:endParaRPr lang="es-ES_tradnl" dirty="0" smtClean="0"/>
          </a:p>
          <a:p>
            <a:r>
              <a:rPr lang="es-ES_tradnl" dirty="0" smtClean="0"/>
              <a:t>Condiciones </a:t>
            </a:r>
            <a:r>
              <a:rPr lang="es-ES_tradnl" dirty="0"/>
              <a:t>de plazo, tasa, comisión y forma de pago </a:t>
            </a:r>
            <a:endParaRPr lang="es-ES_tradnl" dirty="0" smtClean="0"/>
          </a:p>
          <a:p>
            <a:endParaRPr lang="es-ES_tradnl" dirty="0" smtClean="0"/>
          </a:p>
          <a:p>
            <a:r>
              <a:rPr lang="es-ES_tradnl" dirty="0" smtClean="0"/>
              <a:t>El </a:t>
            </a:r>
            <a:r>
              <a:rPr lang="es-ES_tradnl" dirty="0"/>
              <a:t>potencial de la organización dentro del entorno económico </a:t>
            </a:r>
            <a:endParaRPr lang="es-ES_tradnl" dirty="0" smtClean="0"/>
          </a:p>
          <a:p>
            <a:endParaRPr lang="es-ES_tradnl" dirty="0" smtClean="0"/>
          </a:p>
          <a:p>
            <a:r>
              <a:rPr lang="es-ES_tradnl" dirty="0" smtClean="0"/>
              <a:t>Condiciones </a:t>
            </a:r>
            <a:r>
              <a:rPr lang="es-ES_tradnl" dirty="0"/>
              <a:t>tecnológicas y ritmo de innovación</a:t>
            </a:r>
          </a:p>
        </p:txBody>
      </p:sp>
      <p:sp>
        <p:nvSpPr>
          <p:cNvPr id="4" name="Rectángulo 3"/>
          <p:cNvSpPr/>
          <p:nvPr/>
        </p:nvSpPr>
        <p:spPr>
          <a:xfrm>
            <a:off x="3563888" y="926470"/>
            <a:ext cx="1800493" cy="461665"/>
          </a:xfrm>
          <a:prstGeom prst="rect">
            <a:avLst/>
          </a:prstGeom>
        </p:spPr>
        <p:txBody>
          <a:bodyPr wrap="none">
            <a:spAutoFit/>
          </a:bodyPr>
          <a:lstStyle/>
          <a:p>
            <a:r>
              <a:rPr lang="es-ES_tradnl" sz="2400" b="1" dirty="0">
                <a:solidFill>
                  <a:srgbClr val="00B0F0"/>
                </a:solidFill>
              </a:rPr>
              <a:t>Condiciones </a:t>
            </a:r>
          </a:p>
        </p:txBody>
      </p:sp>
      <p:pic>
        <p:nvPicPr>
          <p:cNvPr id="5" name="Imagen 4"/>
          <p:cNvPicPr>
            <a:picLocks noChangeAspect="1"/>
          </p:cNvPicPr>
          <p:nvPr/>
        </p:nvPicPr>
        <p:blipFill>
          <a:blip r:embed="rId3"/>
          <a:stretch>
            <a:fillRect/>
          </a:stretch>
        </p:blipFill>
        <p:spPr>
          <a:xfrm>
            <a:off x="539552" y="3933056"/>
            <a:ext cx="3161652" cy="2197348"/>
          </a:xfrm>
          <a:prstGeom prst="rect">
            <a:avLst/>
          </a:prstGeom>
        </p:spPr>
      </p:pic>
      <p:sp>
        <p:nvSpPr>
          <p:cNvPr id="6" name="CuadroTexto 5"/>
          <p:cNvSpPr txBox="1"/>
          <p:nvPr/>
        </p:nvSpPr>
        <p:spPr>
          <a:xfrm>
            <a:off x="7256575" y="5661248"/>
            <a:ext cx="1334211" cy="369332"/>
          </a:xfrm>
          <a:prstGeom prst="rect">
            <a:avLst/>
          </a:prstGeom>
          <a:noFill/>
        </p:spPr>
        <p:txBody>
          <a:bodyPr wrap="none" rtlCol="0">
            <a:spAutoFit/>
          </a:bodyPr>
          <a:lstStyle/>
          <a:p>
            <a:r>
              <a:rPr lang="es-ES_tradnl" smtClean="0"/>
              <a:t>Negociación</a:t>
            </a:r>
            <a:endParaRPr lang="es-ES_tradnl"/>
          </a:p>
        </p:txBody>
      </p:sp>
    </p:spTree>
    <p:extLst>
      <p:ext uri="{BB962C8B-B14F-4D97-AF65-F5344CB8AC3E}">
        <p14:creationId xmlns:p14="http://schemas.microsoft.com/office/powerpoint/2010/main" val="213579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604320" y="1772816"/>
            <a:ext cx="4572000" cy="2862322"/>
          </a:xfrm>
          <a:prstGeom prst="rect">
            <a:avLst/>
          </a:prstGeom>
        </p:spPr>
        <p:txBody>
          <a:bodyPr>
            <a:spAutoFit/>
          </a:bodyPr>
          <a:lstStyle/>
          <a:p>
            <a:r>
              <a:rPr lang="es-ES_tradnl" dirty="0" smtClean="0"/>
              <a:t>Compensa </a:t>
            </a:r>
            <a:r>
              <a:rPr lang="es-ES_tradnl" dirty="0"/>
              <a:t>la debilidad en una o más de las otras </a:t>
            </a:r>
            <a:r>
              <a:rPr lang="es-ES_tradnl" dirty="0" err="1"/>
              <a:t>C’s</a:t>
            </a:r>
            <a:r>
              <a:rPr lang="es-ES_tradnl" dirty="0"/>
              <a:t>  </a:t>
            </a:r>
            <a:r>
              <a:rPr lang="es-ES_tradnl" dirty="0" smtClean="0"/>
              <a:t> (</a:t>
            </a:r>
            <a:r>
              <a:rPr lang="es-ES_tradnl" dirty="0"/>
              <a:t>nunca puede reemplazar carácter). </a:t>
            </a:r>
            <a:endParaRPr lang="es-ES_tradnl" dirty="0" smtClean="0"/>
          </a:p>
          <a:p>
            <a:endParaRPr lang="es-ES_tradnl" dirty="0"/>
          </a:p>
          <a:p>
            <a:r>
              <a:rPr lang="es-ES_tradnl" dirty="0" smtClean="0"/>
              <a:t>Las </a:t>
            </a:r>
            <a:r>
              <a:rPr lang="es-ES_tradnl" dirty="0"/>
              <a:t>5 Cs del crédito </a:t>
            </a:r>
            <a:endParaRPr lang="es-ES_tradnl" dirty="0" smtClean="0"/>
          </a:p>
          <a:p>
            <a:endParaRPr lang="es-ES_tradnl" dirty="0"/>
          </a:p>
          <a:p>
            <a:r>
              <a:rPr lang="es-ES_tradnl" dirty="0" smtClean="0"/>
              <a:t>Muchas </a:t>
            </a:r>
            <a:r>
              <a:rPr lang="es-ES_tradnl" dirty="0"/>
              <a:t>veces se toma para fortalecer la debilidad de capital. </a:t>
            </a:r>
            <a:endParaRPr lang="es-ES_tradnl" dirty="0" smtClean="0"/>
          </a:p>
          <a:p>
            <a:endParaRPr lang="es-ES_tradnl" dirty="0"/>
          </a:p>
          <a:p>
            <a:r>
              <a:rPr lang="es-ES_tradnl" dirty="0" smtClean="0"/>
              <a:t>Un </a:t>
            </a:r>
            <a:r>
              <a:rPr lang="es-ES_tradnl" dirty="0"/>
              <a:t>préstamo no puede concederse cuando el único respaldo proviene de la garantía</a:t>
            </a:r>
          </a:p>
        </p:txBody>
      </p:sp>
      <p:sp>
        <p:nvSpPr>
          <p:cNvPr id="4" name="Rectángulo 3"/>
          <p:cNvSpPr/>
          <p:nvPr/>
        </p:nvSpPr>
        <p:spPr>
          <a:xfrm>
            <a:off x="3779912" y="1097218"/>
            <a:ext cx="1396408" cy="461665"/>
          </a:xfrm>
          <a:prstGeom prst="rect">
            <a:avLst/>
          </a:prstGeom>
        </p:spPr>
        <p:txBody>
          <a:bodyPr wrap="none">
            <a:spAutoFit/>
          </a:bodyPr>
          <a:lstStyle/>
          <a:p>
            <a:r>
              <a:rPr lang="es-ES_tradnl" sz="2400" b="1" dirty="0" smtClean="0">
                <a:solidFill>
                  <a:schemeClr val="accent6">
                    <a:lumMod val="75000"/>
                  </a:schemeClr>
                </a:solidFill>
              </a:rPr>
              <a:t>Colateral</a:t>
            </a:r>
            <a:r>
              <a:rPr lang="es-ES_tradnl" sz="2400" b="1" dirty="0" smtClean="0">
                <a:solidFill>
                  <a:srgbClr val="00B0F0"/>
                </a:solidFill>
              </a:rPr>
              <a:t> </a:t>
            </a:r>
            <a:endParaRPr lang="es-ES_tradnl" sz="2400" b="1" dirty="0">
              <a:solidFill>
                <a:srgbClr val="00B0F0"/>
              </a:solidFill>
            </a:endParaRPr>
          </a:p>
        </p:txBody>
      </p:sp>
      <p:pic>
        <p:nvPicPr>
          <p:cNvPr id="5" name="Imagen 4"/>
          <p:cNvPicPr>
            <a:picLocks noChangeAspect="1"/>
          </p:cNvPicPr>
          <p:nvPr/>
        </p:nvPicPr>
        <p:blipFill>
          <a:blip r:embed="rId3"/>
          <a:stretch>
            <a:fillRect/>
          </a:stretch>
        </p:blipFill>
        <p:spPr>
          <a:xfrm>
            <a:off x="6156175" y="3843299"/>
            <a:ext cx="2987407" cy="2237672"/>
          </a:xfrm>
          <a:prstGeom prst="rect">
            <a:avLst/>
          </a:prstGeom>
        </p:spPr>
      </p:pic>
    </p:spTree>
    <p:extLst>
      <p:ext uri="{BB962C8B-B14F-4D97-AF65-F5344CB8AC3E}">
        <p14:creationId xmlns:p14="http://schemas.microsoft.com/office/powerpoint/2010/main" val="1052547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642"/>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323528" y="1844824"/>
            <a:ext cx="8424936" cy="1077218"/>
          </a:xfrm>
          <a:prstGeom prst="rect">
            <a:avLst/>
          </a:prstGeom>
          <a:noFill/>
        </p:spPr>
        <p:txBody>
          <a:bodyPr wrap="square" rtlCol="0">
            <a:spAutoFit/>
          </a:bodyPr>
          <a:lstStyle/>
          <a:p>
            <a:r>
              <a:rPr lang="es-ES" sz="3200" dirty="0" smtClean="0">
                <a:solidFill>
                  <a:schemeClr val="bg1"/>
                </a:solidFill>
              </a:rPr>
              <a:t>Una vez que analizamos la cartera entonces se procede a Calificar el riesgo de crédito</a:t>
            </a:r>
            <a:endParaRPr lang="es-ES_tradnl" sz="3200" dirty="0">
              <a:solidFill>
                <a:schemeClr val="bg1"/>
              </a:solidFill>
            </a:endParaRPr>
          </a:p>
        </p:txBody>
      </p:sp>
    </p:spTree>
    <p:extLst>
      <p:ext uri="{BB962C8B-B14F-4D97-AF65-F5344CB8AC3E}">
        <p14:creationId xmlns:p14="http://schemas.microsoft.com/office/powerpoint/2010/main" val="9226565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2843808" y="908720"/>
            <a:ext cx="3064429" cy="369332"/>
          </a:xfrm>
          <a:prstGeom prst="rect">
            <a:avLst/>
          </a:prstGeom>
          <a:noFill/>
        </p:spPr>
        <p:txBody>
          <a:bodyPr wrap="none" rtlCol="0">
            <a:spAutoFit/>
          </a:bodyPr>
          <a:lstStyle/>
          <a:p>
            <a:r>
              <a:rPr lang="es-ES_tradnl" dirty="0" smtClean="0"/>
              <a:t>Criterios para calificar el riesgo</a:t>
            </a:r>
            <a:endParaRPr lang="es-ES_tradnl" dirty="0"/>
          </a:p>
        </p:txBody>
      </p:sp>
      <p:pic>
        <p:nvPicPr>
          <p:cNvPr id="5" name="Imagen 4"/>
          <p:cNvPicPr>
            <a:picLocks noChangeAspect="1"/>
          </p:cNvPicPr>
          <p:nvPr/>
        </p:nvPicPr>
        <p:blipFill>
          <a:blip r:embed="rId3"/>
          <a:stretch>
            <a:fillRect/>
          </a:stretch>
        </p:blipFill>
        <p:spPr>
          <a:xfrm>
            <a:off x="449474" y="1844825"/>
            <a:ext cx="8402426" cy="3228826"/>
          </a:xfrm>
          <a:prstGeom prst="rect">
            <a:avLst/>
          </a:prstGeom>
        </p:spPr>
      </p:pic>
      <p:sp>
        <p:nvSpPr>
          <p:cNvPr id="4" name="CuadroTexto 3"/>
          <p:cNvSpPr txBox="1"/>
          <p:nvPr/>
        </p:nvSpPr>
        <p:spPr>
          <a:xfrm>
            <a:off x="449474" y="5373216"/>
            <a:ext cx="3587521" cy="338554"/>
          </a:xfrm>
          <a:prstGeom prst="rect">
            <a:avLst/>
          </a:prstGeom>
          <a:noFill/>
        </p:spPr>
        <p:txBody>
          <a:bodyPr wrap="none" rtlCol="0">
            <a:spAutoFit/>
          </a:bodyPr>
          <a:lstStyle/>
          <a:p>
            <a:r>
              <a:rPr lang="es-ES_tradnl" sz="1600" dirty="0" smtClean="0"/>
              <a:t>Tomado de Normativa </a:t>
            </a:r>
            <a:r>
              <a:rPr lang="es-ES_tradnl" sz="1600" smtClean="0"/>
              <a:t>SUGEF- Costa Rica</a:t>
            </a:r>
            <a:endParaRPr lang="es-ES_tradnl" sz="1600"/>
          </a:p>
        </p:txBody>
      </p:sp>
    </p:spTree>
    <p:extLst>
      <p:ext uri="{BB962C8B-B14F-4D97-AF65-F5344CB8AC3E}">
        <p14:creationId xmlns:p14="http://schemas.microsoft.com/office/powerpoint/2010/main" val="5081003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2699792" y="1035420"/>
            <a:ext cx="4832605" cy="523220"/>
          </a:xfrm>
          <a:prstGeom prst="rect">
            <a:avLst/>
          </a:prstGeom>
        </p:spPr>
        <p:txBody>
          <a:bodyPr wrap="none">
            <a:spAutoFit/>
          </a:bodyPr>
          <a:lstStyle/>
          <a:p>
            <a:r>
              <a:rPr lang="es-ES_tradnl" sz="2800" b="1" dirty="0"/>
              <a:t>Principios de Gestión de </a:t>
            </a:r>
            <a:r>
              <a:rPr lang="es-ES_tradnl" sz="2800" b="1" dirty="0" smtClean="0"/>
              <a:t>Riesgo</a:t>
            </a:r>
            <a:endParaRPr lang="es-ES_tradnl" sz="2800" b="1" dirty="0"/>
          </a:p>
        </p:txBody>
      </p:sp>
      <p:sp>
        <p:nvSpPr>
          <p:cNvPr id="5" name="Rectángulo 4"/>
          <p:cNvSpPr/>
          <p:nvPr/>
        </p:nvSpPr>
        <p:spPr>
          <a:xfrm>
            <a:off x="539552" y="1761784"/>
            <a:ext cx="5221494" cy="461665"/>
          </a:xfrm>
          <a:prstGeom prst="rect">
            <a:avLst/>
          </a:prstGeom>
        </p:spPr>
        <p:txBody>
          <a:bodyPr wrap="none">
            <a:spAutoFit/>
          </a:bodyPr>
          <a:lstStyle/>
          <a:p>
            <a:r>
              <a:rPr lang="es-ES_tradnl" sz="2400" dirty="0"/>
              <a:t>Gobernanza:  política de rendir informes</a:t>
            </a:r>
          </a:p>
        </p:txBody>
      </p:sp>
      <p:sp>
        <p:nvSpPr>
          <p:cNvPr id="6" name="Rectángulo 5"/>
          <p:cNvSpPr/>
          <p:nvPr/>
        </p:nvSpPr>
        <p:spPr>
          <a:xfrm>
            <a:off x="534478" y="2335908"/>
            <a:ext cx="6041847" cy="461665"/>
          </a:xfrm>
          <a:prstGeom prst="rect">
            <a:avLst/>
          </a:prstGeom>
        </p:spPr>
        <p:txBody>
          <a:bodyPr wrap="none">
            <a:spAutoFit/>
          </a:bodyPr>
          <a:lstStyle/>
          <a:p>
            <a:r>
              <a:rPr lang="es-ES_tradnl" sz="2400" dirty="0"/>
              <a:t>Arquitectura de Datos:  disponibilidad de datos</a:t>
            </a:r>
          </a:p>
        </p:txBody>
      </p:sp>
      <p:sp>
        <p:nvSpPr>
          <p:cNvPr id="7" name="Rectángulo 6"/>
          <p:cNvSpPr/>
          <p:nvPr/>
        </p:nvSpPr>
        <p:spPr>
          <a:xfrm>
            <a:off x="534478" y="3024975"/>
            <a:ext cx="6323522" cy="830997"/>
          </a:xfrm>
          <a:prstGeom prst="rect">
            <a:avLst/>
          </a:prstGeom>
        </p:spPr>
        <p:txBody>
          <a:bodyPr wrap="square">
            <a:spAutoFit/>
          </a:bodyPr>
          <a:lstStyle/>
          <a:p>
            <a:r>
              <a:rPr lang="es-ES_tradnl" sz="2400" dirty="0"/>
              <a:t>Exactitud e Integridad:  confiabilidad de información</a:t>
            </a:r>
          </a:p>
        </p:txBody>
      </p:sp>
      <p:sp>
        <p:nvSpPr>
          <p:cNvPr id="8" name="Rectángulo 7"/>
          <p:cNvSpPr/>
          <p:nvPr/>
        </p:nvSpPr>
        <p:spPr>
          <a:xfrm>
            <a:off x="563558" y="3894147"/>
            <a:ext cx="5736633" cy="830997"/>
          </a:xfrm>
          <a:prstGeom prst="rect">
            <a:avLst/>
          </a:prstGeom>
        </p:spPr>
        <p:txBody>
          <a:bodyPr wrap="square">
            <a:spAutoFit/>
          </a:bodyPr>
          <a:lstStyle/>
          <a:p>
            <a:r>
              <a:rPr lang="es-ES_tradnl" sz="2400"/>
              <a:t>Integralidad:  datos completos sobre la mayor cantidad de variables</a:t>
            </a:r>
            <a:endParaRPr lang="es-ES_tradnl" sz="2400" dirty="0"/>
          </a:p>
        </p:txBody>
      </p:sp>
      <p:sp>
        <p:nvSpPr>
          <p:cNvPr id="9" name="Rectángulo 8"/>
          <p:cNvSpPr/>
          <p:nvPr/>
        </p:nvSpPr>
        <p:spPr>
          <a:xfrm>
            <a:off x="594214" y="4839543"/>
            <a:ext cx="5074531" cy="461665"/>
          </a:xfrm>
          <a:prstGeom prst="rect">
            <a:avLst/>
          </a:prstGeom>
        </p:spPr>
        <p:txBody>
          <a:bodyPr wrap="none">
            <a:spAutoFit/>
          </a:bodyPr>
          <a:lstStyle/>
          <a:p>
            <a:r>
              <a:rPr lang="es-ES_tradnl" sz="2400" dirty="0"/>
              <a:t>Oportunos:  para la toma de decisiones</a:t>
            </a:r>
          </a:p>
        </p:txBody>
      </p:sp>
      <p:sp>
        <p:nvSpPr>
          <p:cNvPr id="10" name="Rectángulo 9"/>
          <p:cNvSpPr/>
          <p:nvPr/>
        </p:nvSpPr>
        <p:spPr>
          <a:xfrm>
            <a:off x="594214" y="5401385"/>
            <a:ext cx="4898136" cy="461665"/>
          </a:xfrm>
          <a:prstGeom prst="rect">
            <a:avLst/>
          </a:prstGeom>
        </p:spPr>
        <p:txBody>
          <a:bodyPr wrap="none">
            <a:spAutoFit/>
          </a:bodyPr>
          <a:lstStyle/>
          <a:p>
            <a:r>
              <a:rPr lang="es-ES_tradnl" sz="2400" dirty="0"/>
              <a:t>Adaptabilidad:  </a:t>
            </a:r>
            <a:r>
              <a:rPr lang="es-ES_tradnl" sz="2400" dirty="0" smtClean="0"/>
              <a:t>sensible a </a:t>
            </a:r>
            <a:r>
              <a:rPr lang="es-ES_tradnl" sz="2400" dirty="0"/>
              <a:t>los cambios</a:t>
            </a:r>
          </a:p>
        </p:txBody>
      </p:sp>
      <p:sp>
        <p:nvSpPr>
          <p:cNvPr id="2" name="CuadroTexto 1"/>
          <p:cNvSpPr txBox="1"/>
          <p:nvPr/>
        </p:nvSpPr>
        <p:spPr>
          <a:xfrm>
            <a:off x="590368" y="6021288"/>
            <a:ext cx="6285888" cy="461665"/>
          </a:xfrm>
          <a:prstGeom prst="rect">
            <a:avLst/>
          </a:prstGeom>
          <a:noFill/>
        </p:spPr>
        <p:txBody>
          <a:bodyPr wrap="none" rtlCol="0">
            <a:spAutoFit/>
          </a:bodyPr>
          <a:lstStyle/>
          <a:p>
            <a:r>
              <a:rPr lang="es-ES_tradnl" sz="2400" dirty="0" smtClean="0"/>
              <a:t>Facilita la mejora continua:  lecciones aprendidas</a:t>
            </a:r>
            <a:endParaRPr lang="es-ES_tradnl" sz="2400" dirty="0"/>
          </a:p>
        </p:txBody>
      </p:sp>
    </p:spTree>
    <p:extLst>
      <p:ext uri="{BB962C8B-B14F-4D97-AF65-F5344CB8AC3E}">
        <p14:creationId xmlns:p14="http://schemas.microsoft.com/office/powerpoint/2010/main" val="482816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LochaDesign\COOP\Logo\JPG\Plantilla-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642"/>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403649" y="2784990"/>
            <a:ext cx="6840760" cy="1200329"/>
          </a:xfrm>
          <a:prstGeom prst="rect">
            <a:avLst/>
          </a:prstGeom>
          <a:noFill/>
        </p:spPr>
        <p:txBody>
          <a:bodyPr wrap="square" rtlCol="0">
            <a:spAutoFit/>
          </a:bodyPr>
          <a:lstStyle/>
          <a:p>
            <a:pPr algn="ctr"/>
            <a:r>
              <a:rPr lang="es-ES" sz="3600" b="1" dirty="0" smtClean="0">
                <a:solidFill>
                  <a:schemeClr val="bg1"/>
                </a:solidFill>
              </a:rPr>
              <a:t>Análisis de crédito en la Gestión del riesgo</a:t>
            </a:r>
            <a:endParaRPr lang="es-ES" sz="3600" b="1" dirty="0">
              <a:solidFill>
                <a:schemeClr val="bg1"/>
              </a:solidFill>
            </a:endParaRPr>
          </a:p>
        </p:txBody>
      </p:sp>
      <p:sp>
        <p:nvSpPr>
          <p:cNvPr id="2" name="CuadroTexto 1"/>
          <p:cNvSpPr txBox="1"/>
          <p:nvPr/>
        </p:nvSpPr>
        <p:spPr>
          <a:xfrm>
            <a:off x="6516216" y="4365104"/>
            <a:ext cx="2439322" cy="461665"/>
          </a:xfrm>
          <a:prstGeom prst="rect">
            <a:avLst/>
          </a:prstGeom>
          <a:noFill/>
        </p:spPr>
        <p:txBody>
          <a:bodyPr wrap="none" rtlCol="0">
            <a:spAutoFit/>
          </a:bodyPr>
          <a:lstStyle/>
          <a:p>
            <a:r>
              <a:rPr lang="es-ES_tradnl" sz="2400" b="1" smtClean="0">
                <a:solidFill>
                  <a:schemeClr val="bg1"/>
                </a:solidFill>
              </a:rPr>
              <a:t>Montserrat Buján</a:t>
            </a:r>
            <a:endParaRPr lang="es-ES_tradnl" sz="2400" b="1">
              <a:solidFill>
                <a:schemeClr val="bg1"/>
              </a:solidFill>
            </a:endParaRPr>
          </a:p>
        </p:txBody>
      </p:sp>
    </p:spTree>
    <p:extLst>
      <p:ext uri="{BB962C8B-B14F-4D97-AF65-F5344CB8AC3E}">
        <p14:creationId xmlns:p14="http://schemas.microsoft.com/office/powerpoint/2010/main" val="4749311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LochaDesign\COOP\Logo\JPG\Plantilla-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3781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p:cNvPicPr>
          <p:nvPr/>
        </p:nvPicPr>
        <p:blipFill>
          <a:blip r:embed="rId3"/>
          <a:srcRect/>
          <a:stretch>
            <a:fillRect/>
          </a:stretch>
        </p:blipFill>
        <p:spPr bwMode="auto">
          <a:xfrm>
            <a:off x="1785918" y="1643050"/>
            <a:ext cx="6096000" cy="3990976"/>
          </a:xfrm>
          <a:prstGeom prst="rect">
            <a:avLst/>
          </a:prstGeom>
          <a:noFill/>
        </p:spPr>
      </p:pic>
    </p:spTree>
    <p:extLst>
      <p:ext uri="{BB962C8B-B14F-4D97-AF65-F5344CB8AC3E}">
        <p14:creationId xmlns:p14="http://schemas.microsoft.com/office/powerpoint/2010/main" val="11653200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187624" y="908721"/>
            <a:ext cx="5670376" cy="3693319"/>
          </a:xfrm>
          <a:prstGeom prst="rect">
            <a:avLst/>
          </a:prstGeom>
        </p:spPr>
        <p:txBody>
          <a:bodyPr wrap="square">
            <a:spAutoFit/>
          </a:bodyPr>
          <a:lstStyle/>
          <a:p>
            <a:r>
              <a:rPr lang="es-ES_tradnl" dirty="0">
                <a:latin typeface="Calibri" charset="0"/>
              </a:rPr>
              <a:t/>
            </a:r>
            <a:br>
              <a:rPr lang="es-ES_tradnl" dirty="0">
                <a:latin typeface="Calibri" charset="0"/>
              </a:rPr>
            </a:br>
            <a:endParaRPr lang="es-ES_tradnl" dirty="0">
              <a:latin typeface="Calibri" charset="0"/>
            </a:endParaRPr>
          </a:p>
          <a:p>
            <a:r>
              <a:rPr lang="es-ES_tradnl" dirty="0">
                <a:latin typeface="Calibri" charset="0"/>
              </a:rPr>
              <a:t>¿Con quién iría Usted a Golfito, pasando por el cerro de La Muerte? </a:t>
            </a:r>
          </a:p>
          <a:p>
            <a:r>
              <a:rPr lang="es-ES_tradnl" dirty="0">
                <a:latin typeface="Calibri" charset="0"/>
              </a:rPr>
              <a:t>1 -Con una anciana como chofer (pocos reflejos y despacio</a:t>
            </a:r>
            <a:r>
              <a:rPr lang="es-ES_tradnl" dirty="0" smtClean="0">
                <a:latin typeface="Calibri" charset="0"/>
              </a:rPr>
              <a:t>)</a:t>
            </a:r>
          </a:p>
          <a:p>
            <a:endParaRPr lang="es-ES_tradnl" dirty="0">
              <a:latin typeface="Calibri" charset="0"/>
            </a:endParaRPr>
          </a:p>
          <a:p>
            <a:r>
              <a:rPr lang="es-ES_tradnl" dirty="0">
                <a:latin typeface="Calibri" charset="0"/>
              </a:rPr>
              <a:t>2 -Con un piloto de </a:t>
            </a:r>
            <a:r>
              <a:rPr lang="es-ES_tradnl" dirty="0" smtClean="0">
                <a:latin typeface="Calibri" charset="0"/>
              </a:rPr>
              <a:t>fórmula-1 </a:t>
            </a:r>
            <a:r>
              <a:rPr lang="es-ES_tradnl" dirty="0">
                <a:latin typeface="Calibri" charset="0"/>
              </a:rPr>
              <a:t>(destreza y gran velocidad) </a:t>
            </a:r>
          </a:p>
          <a:p>
            <a:r>
              <a:rPr lang="es-ES_tradnl" dirty="0">
                <a:latin typeface="Wingdings" charset="2"/>
              </a:rPr>
              <a:t></a:t>
            </a:r>
            <a:r>
              <a:rPr lang="es-ES_tradnl" dirty="0">
                <a:latin typeface="Calibri" charset="0"/>
              </a:rPr>
              <a:t>1-mayor posibilidad de accidente, pero sus </a:t>
            </a:r>
            <a:r>
              <a:rPr lang="es-ES_tradnl" dirty="0" smtClean="0">
                <a:latin typeface="Calibri" charset="0"/>
              </a:rPr>
              <a:t>consecuencias </a:t>
            </a:r>
            <a:r>
              <a:rPr lang="es-ES_tradnl" dirty="0">
                <a:latin typeface="Calibri" charset="0"/>
              </a:rPr>
              <a:t>muy bajas</a:t>
            </a:r>
          </a:p>
          <a:p>
            <a:r>
              <a:rPr lang="es-ES_tradnl" dirty="0">
                <a:latin typeface="Wingdings" charset="2"/>
              </a:rPr>
              <a:t></a:t>
            </a:r>
            <a:r>
              <a:rPr lang="es-ES_tradnl" dirty="0">
                <a:latin typeface="Calibri" charset="0"/>
              </a:rPr>
              <a:t>2-poco probable que tenga un accidente, pero si ocurre las consecuencias son graves </a:t>
            </a:r>
          </a:p>
          <a:p>
            <a:r>
              <a:rPr lang="es-ES_tradnl" dirty="0">
                <a:latin typeface="Calibri" charset="0"/>
              </a:rPr>
              <a:t>6 </a:t>
            </a:r>
            <a:endParaRPr lang="es-ES_tradnl" dirty="0">
              <a:effectLst/>
              <a:latin typeface="Calibri" charset="0"/>
            </a:endParaRPr>
          </a:p>
        </p:txBody>
      </p:sp>
    </p:spTree>
    <p:extLst>
      <p:ext uri="{BB962C8B-B14F-4D97-AF65-F5344CB8AC3E}">
        <p14:creationId xmlns:p14="http://schemas.microsoft.com/office/powerpoint/2010/main" val="18896885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D:\LochaDesign\COOP\Logo\JPG\Plantilla-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02825" y="2996952"/>
            <a:ext cx="8554265" cy="584775"/>
          </a:xfrm>
          <a:prstGeom prst="rect">
            <a:avLst/>
          </a:prstGeom>
          <a:noFill/>
        </p:spPr>
        <p:txBody>
          <a:bodyPr wrap="none" rtlCol="0">
            <a:spAutoFit/>
          </a:bodyPr>
          <a:lstStyle/>
          <a:p>
            <a:r>
              <a:rPr lang="es-ES_tradnl" sz="3200" b="1" smtClean="0">
                <a:solidFill>
                  <a:schemeClr val="accent2">
                    <a:lumMod val="75000"/>
                  </a:schemeClr>
                </a:solidFill>
              </a:rPr>
              <a:t>Reto:  Crear valor a través de la gestión del riesgo</a:t>
            </a:r>
            <a:endParaRPr lang="es-ES_tradnl" sz="3200" b="1">
              <a:solidFill>
                <a:schemeClr val="accent2">
                  <a:lumMod val="75000"/>
                </a:schemeClr>
              </a:solidFill>
            </a:endParaRPr>
          </a:p>
        </p:txBody>
      </p:sp>
    </p:spTree>
    <p:extLst>
      <p:ext uri="{BB962C8B-B14F-4D97-AF65-F5344CB8AC3E}">
        <p14:creationId xmlns:p14="http://schemas.microsoft.com/office/powerpoint/2010/main" val="15010416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450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LochaDesign\COOP\Logo\JPG\Plantilla-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4404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5325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D:\LochaDesign\COOP\Logo\JPG\Plantilla-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02356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1578</TotalTime>
  <Words>937</Words>
  <Application>Microsoft Macintosh PowerPoint</Application>
  <PresentationFormat>Presentación en pantalla (4:3)</PresentationFormat>
  <Paragraphs>164</Paragraphs>
  <Slides>32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32</vt:i4>
      </vt:variant>
    </vt:vector>
  </HeadingPairs>
  <TitlesOfParts>
    <vt:vector size="37" baseType="lpstr">
      <vt:lpstr>Calibri</vt:lpstr>
      <vt:lpstr>Helvetica</vt:lpstr>
      <vt:lpstr>Wingdings</vt:lpstr>
      <vt:lpstr>Arial</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15.0038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Steven</dc:creator>
  <cp:lastModifiedBy>Montserrat Bujan</cp:lastModifiedBy>
  <cp:revision>98</cp:revision>
  <cp:lastPrinted>2017-10-08T18:38:10Z</cp:lastPrinted>
  <dcterms:created xsi:type="dcterms:W3CDTF">2017-08-08T07:09:19Z</dcterms:created>
  <dcterms:modified xsi:type="dcterms:W3CDTF">2017-10-11T17:49:05Z</dcterms:modified>
</cp:coreProperties>
</file>