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4" r:id="rId3"/>
    <p:sldMasterId id="2147483676" r:id="rId4"/>
  </p:sldMasterIdLst>
  <p:notesMasterIdLst>
    <p:notesMasterId r:id="rId30"/>
  </p:notesMasterIdLst>
  <p:sldIdLst>
    <p:sldId id="262" r:id="rId5"/>
    <p:sldId id="309" r:id="rId6"/>
    <p:sldId id="355" r:id="rId7"/>
    <p:sldId id="343" r:id="rId8"/>
    <p:sldId id="346" r:id="rId9"/>
    <p:sldId id="353" r:id="rId10"/>
    <p:sldId id="263" r:id="rId11"/>
    <p:sldId id="265" r:id="rId12"/>
    <p:sldId id="266" r:id="rId13"/>
    <p:sldId id="293" r:id="rId14"/>
    <p:sldId id="291" r:id="rId15"/>
    <p:sldId id="292" r:id="rId16"/>
    <p:sldId id="317" r:id="rId17"/>
    <p:sldId id="268" r:id="rId18"/>
    <p:sldId id="271" r:id="rId19"/>
    <p:sldId id="272" r:id="rId20"/>
    <p:sldId id="297" r:id="rId21"/>
    <p:sldId id="273" r:id="rId22"/>
    <p:sldId id="305" r:id="rId23"/>
    <p:sldId id="283" r:id="rId24"/>
    <p:sldId id="290" r:id="rId25"/>
    <p:sldId id="286" r:id="rId26"/>
    <p:sldId id="357" r:id="rId27"/>
    <p:sldId id="358" r:id="rId28"/>
    <p:sldId id="261" r:id="rId29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82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FFC170-2266-4E19-BB44-D27BF710E7DA}" type="doc">
      <dgm:prSet loTypeId="urn:microsoft.com/office/officeart/2005/8/layout/hierarchy5" loCatId="hierarchy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CF8C269D-9D1A-484C-BBE5-70C4ECC8CEDB}">
      <dgm:prSet custT="1"/>
      <dgm:spPr>
        <a:solidFill>
          <a:srgbClr val="7030A0"/>
        </a:solidFill>
      </dgm:spPr>
      <dgm:t>
        <a:bodyPr/>
        <a:lstStyle/>
        <a:p>
          <a:pPr rtl="0"/>
          <a:r>
            <a:rPr lang="es-CO" sz="3000" b="1" dirty="0">
              <a:latin typeface="Microsoft Sans Serif" pitchFamily="34" charset="0"/>
              <a:cs typeface="Microsoft Sans Serif" pitchFamily="34" charset="0"/>
            </a:rPr>
            <a:t>Estándares relevantes</a:t>
          </a:r>
          <a:endParaRPr lang="es-ES" sz="3000" dirty="0">
            <a:latin typeface="Microsoft Sans Serif" pitchFamily="34" charset="0"/>
            <a:cs typeface="Microsoft Sans Serif" pitchFamily="34" charset="0"/>
          </a:endParaRPr>
        </a:p>
      </dgm:t>
    </dgm:pt>
    <dgm:pt modelId="{CF4AF28B-4E5E-4172-82EA-2341E8AF812C}" type="parTrans" cxnId="{5029679A-2096-40F2-8BCA-D0869755045E}">
      <dgm:prSet/>
      <dgm:spPr/>
      <dgm:t>
        <a:bodyPr/>
        <a:lstStyle/>
        <a:p>
          <a:endParaRPr lang="es-ES" sz="2400">
            <a:latin typeface="Antique Olive Roman" pitchFamily="34" charset="0"/>
          </a:endParaRPr>
        </a:p>
      </dgm:t>
    </dgm:pt>
    <dgm:pt modelId="{F403C43F-F990-4C05-83BF-A8385ACDD8E5}" type="sibTrans" cxnId="{5029679A-2096-40F2-8BCA-D0869755045E}">
      <dgm:prSet/>
      <dgm:spPr/>
      <dgm:t>
        <a:bodyPr/>
        <a:lstStyle/>
        <a:p>
          <a:endParaRPr lang="es-ES" sz="2400">
            <a:latin typeface="Antique Olive Roman" pitchFamily="34" charset="0"/>
          </a:endParaRPr>
        </a:p>
      </dgm:t>
    </dgm:pt>
    <dgm:pt modelId="{519B8036-14EF-43BA-8E39-FA69DA11A3FC}">
      <dgm:prSet custT="1"/>
      <dgm:spPr>
        <a:gradFill flip="none" rotWithShape="0">
          <a:gsLst>
            <a:gs pos="0">
              <a:srgbClr val="FF0000">
                <a:shade val="30000"/>
                <a:satMod val="115000"/>
              </a:srgbClr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2700000" scaled="1"/>
          <a:tileRect/>
        </a:gradFill>
        <a:ln>
          <a:solidFill>
            <a:srgbClr val="008000"/>
          </a:solidFill>
        </a:ln>
      </dgm:spPr>
      <dgm:t>
        <a:bodyPr/>
        <a:lstStyle/>
        <a:p>
          <a:pPr rtl="0"/>
          <a:r>
            <a:rPr lang="es-CO" sz="2800" b="1" dirty="0">
              <a:latin typeface="Antique Olive Roman" pitchFamily="34" charset="0"/>
            </a:rPr>
            <a:t>BCBS – Basilea / Supervisión</a:t>
          </a:r>
          <a:endParaRPr lang="es-ES" sz="2800" b="1" dirty="0">
            <a:latin typeface="Antique Olive Roman" pitchFamily="34" charset="0"/>
          </a:endParaRPr>
        </a:p>
      </dgm:t>
    </dgm:pt>
    <dgm:pt modelId="{53D24466-5477-4071-A92B-6A4DA38F9536}" type="parTrans" cxnId="{EC545266-BC2E-4C85-A5F6-C9CC8BB6DEBA}">
      <dgm:prSet custT="1"/>
      <dgm:spPr/>
      <dgm:t>
        <a:bodyPr/>
        <a:lstStyle/>
        <a:p>
          <a:endParaRPr lang="es-ES" sz="2400">
            <a:latin typeface="Antique Olive Roman" pitchFamily="34" charset="0"/>
          </a:endParaRPr>
        </a:p>
      </dgm:t>
    </dgm:pt>
    <dgm:pt modelId="{58D5C3FF-1D62-41C9-925F-46C562C8988F}" type="sibTrans" cxnId="{EC545266-BC2E-4C85-A5F6-C9CC8BB6DEBA}">
      <dgm:prSet/>
      <dgm:spPr/>
      <dgm:t>
        <a:bodyPr/>
        <a:lstStyle/>
        <a:p>
          <a:endParaRPr lang="es-ES" sz="2400">
            <a:latin typeface="Antique Olive Roman" pitchFamily="34" charset="0"/>
          </a:endParaRPr>
        </a:p>
      </dgm:t>
    </dgm:pt>
    <dgm:pt modelId="{EB111F39-39FA-48FE-8AB5-DBBC7C6607C9}">
      <dgm:prSet custT="1"/>
      <dgm:spPr>
        <a:solidFill>
          <a:srgbClr val="FFC000"/>
        </a:solidFill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pPr rtl="0"/>
          <a:r>
            <a:rPr lang="es-CO" sz="2800" b="1" dirty="0">
              <a:latin typeface="Antique Olive Roman" pitchFamily="34" charset="0"/>
            </a:rPr>
            <a:t>IASB – NIIF /  Contabilidad</a:t>
          </a:r>
        </a:p>
      </dgm:t>
    </dgm:pt>
    <dgm:pt modelId="{0D091DE5-BB4A-4217-9116-512689D360EB}" type="parTrans" cxnId="{66D5DB9F-F1A2-4B60-9632-8AA7756EF4A9}">
      <dgm:prSet custT="1"/>
      <dgm:spPr/>
      <dgm:t>
        <a:bodyPr/>
        <a:lstStyle/>
        <a:p>
          <a:endParaRPr lang="es-ES" sz="2400">
            <a:latin typeface="Antique Olive Roman" pitchFamily="34" charset="0"/>
          </a:endParaRPr>
        </a:p>
      </dgm:t>
    </dgm:pt>
    <dgm:pt modelId="{58984C08-4596-42D6-9B06-5E3B9A5C6CFE}" type="sibTrans" cxnId="{66D5DB9F-F1A2-4B60-9632-8AA7756EF4A9}">
      <dgm:prSet/>
      <dgm:spPr/>
      <dgm:t>
        <a:bodyPr/>
        <a:lstStyle/>
        <a:p>
          <a:endParaRPr lang="es-ES" sz="2400">
            <a:latin typeface="Antique Olive Roman" pitchFamily="34" charset="0"/>
          </a:endParaRPr>
        </a:p>
      </dgm:t>
    </dgm:pt>
    <dgm:pt modelId="{DA77B53D-E073-4D36-8CCC-40A8689B151E}">
      <dgm:prSet custT="1"/>
      <dgm:spPr>
        <a:solidFill>
          <a:srgbClr val="00B050"/>
        </a:solidFill>
        <a:ln>
          <a:solidFill>
            <a:srgbClr val="00B050"/>
          </a:solidFill>
        </a:ln>
      </dgm:spPr>
      <dgm:t>
        <a:bodyPr/>
        <a:lstStyle/>
        <a:p>
          <a:pPr rtl="0"/>
          <a:r>
            <a:rPr lang="es-CO" sz="2800" b="1" dirty="0">
              <a:latin typeface="Antique Olive Roman" pitchFamily="34" charset="0"/>
            </a:rPr>
            <a:t>IFAC – ISA / Auditoria</a:t>
          </a:r>
          <a:endParaRPr lang="es-ES" sz="2800" dirty="0">
            <a:latin typeface="Antique Olive Roman" pitchFamily="34" charset="0"/>
          </a:endParaRPr>
        </a:p>
      </dgm:t>
    </dgm:pt>
    <dgm:pt modelId="{82A7C32D-2174-40DF-9D44-ED8366E2C5A9}" type="parTrans" cxnId="{FA2F249A-EC10-4976-9A0D-B1CA0C5EE160}">
      <dgm:prSet custT="1"/>
      <dgm:spPr/>
      <dgm:t>
        <a:bodyPr/>
        <a:lstStyle/>
        <a:p>
          <a:endParaRPr lang="es-ES" sz="2400">
            <a:latin typeface="Antique Olive Roman" pitchFamily="34" charset="0"/>
          </a:endParaRPr>
        </a:p>
      </dgm:t>
    </dgm:pt>
    <dgm:pt modelId="{4F3D3350-E933-445F-93AF-A784950F6F28}" type="sibTrans" cxnId="{FA2F249A-EC10-4976-9A0D-B1CA0C5EE160}">
      <dgm:prSet/>
      <dgm:spPr/>
      <dgm:t>
        <a:bodyPr/>
        <a:lstStyle/>
        <a:p>
          <a:endParaRPr lang="es-ES" sz="2400">
            <a:latin typeface="Antique Olive Roman" pitchFamily="34" charset="0"/>
          </a:endParaRPr>
        </a:p>
      </dgm:t>
    </dgm:pt>
    <dgm:pt modelId="{A856B429-6C6F-4A81-B7B1-40015CF9AE7E}">
      <dgm:prSet custT="1"/>
      <dgm:spPr>
        <a:gradFill flip="none" rotWithShape="0">
          <a:gsLst>
            <a:gs pos="0">
              <a:schemeClr val="accent2">
                <a:lumMod val="75000"/>
                <a:shade val="30000"/>
                <a:satMod val="115000"/>
              </a:schemeClr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path path="circle">
            <a:fillToRect t="100000" r="100000"/>
          </a:path>
          <a:tileRect l="-100000" b="-100000"/>
        </a:gradFill>
      </dgm:spPr>
      <dgm:t>
        <a:bodyPr/>
        <a:lstStyle/>
        <a:p>
          <a:pPr rtl="0"/>
          <a:r>
            <a:rPr lang="es-CO" sz="2800" b="1" dirty="0">
              <a:latin typeface="Antique Olive Roman" pitchFamily="34" charset="0"/>
            </a:rPr>
            <a:t>FAFT / Lavado de Dinero</a:t>
          </a:r>
          <a:endParaRPr lang="es-MX" sz="2800" b="1" dirty="0">
            <a:latin typeface="Antique Olive Roman" pitchFamily="34" charset="0"/>
          </a:endParaRPr>
        </a:p>
      </dgm:t>
    </dgm:pt>
    <dgm:pt modelId="{1E4977BA-C820-494A-838F-D1F69DFC45F2}" type="parTrans" cxnId="{400952B1-9797-4D3A-86B6-050BFFEA70CF}">
      <dgm:prSet custT="1"/>
      <dgm:spPr/>
      <dgm:t>
        <a:bodyPr/>
        <a:lstStyle/>
        <a:p>
          <a:endParaRPr lang="es-ES" sz="2400">
            <a:latin typeface="Antique Olive Roman" pitchFamily="34" charset="0"/>
          </a:endParaRPr>
        </a:p>
      </dgm:t>
    </dgm:pt>
    <dgm:pt modelId="{F6F773A2-8281-4F00-9A1A-A536CFDCDEBB}" type="sibTrans" cxnId="{400952B1-9797-4D3A-86B6-050BFFEA70CF}">
      <dgm:prSet/>
      <dgm:spPr/>
      <dgm:t>
        <a:bodyPr/>
        <a:lstStyle/>
        <a:p>
          <a:endParaRPr lang="es-ES" sz="2400">
            <a:latin typeface="Antique Olive Roman" pitchFamily="34" charset="0"/>
          </a:endParaRPr>
        </a:p>
      </dgm:t>
    </dgm:pt>
    <dgm:pt modelId="{56D9FC62-E182-4FB5-8FF6-B03126721F51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s-CO" sz="2800" b="1" dirty="0">
              <a:latin typeface="Antique Olive Roman" pitchFamily="34" charset="0"/>
            </a:rPr>
            <a:t>OCDE / Gobierno corporativo</a:t>
          </a:r>
          <a:endParaRPr lang="es-MX" sz="2800" b="1" dirty="0">
            <a:latin typeface="Antique Olive Roman" pitchFamily="34" charset="0"/>
          </a:endParaRPr>
        </a:p>
      </dgm:t>
    </dgm:pt>
    <dgm:pt modelId="{616C2004-75D6-4C93-85D4-50E57C336E73}" type="parTrans" cxnId="{B2BB0B42-2C71-4BDF-8825-FC9AC60F991A}">
      <dgm:prSet custT="1"/>
      <dgm:spPr/>
      <dgm:t>
        <a:bodyPr/>
        <a:lstStyle/>
        <a:p>
          <a:endParaRPr lang="es-ES" sz="2400">
            <a:latin typeface="Antique Olive Roman" pitchFamily="34" charset="0"/>
          </a:endParaRPr>
        </a:p>
      </dgm:t>
    </dgm:pt>
    <dgm:pt modelId="{6DC93FB4-A28B-4B26-895F-BE9C0EDF4221}" type="sibTrans" cxnId="{B2BB0B42-2C71-4BDF-8825-FC9AC60F991A}">
      <dgm:prSet/>
      <dgm:spPr/>
      <dgm:t>
        <a:bodyPr/>
        <a:lstStyle/>
        <a:p>
          <a:endParaRPr lang="es-ES" sz="2400">
            <a:latin typeface="Antique Olive Roman" pitchFamily="34" charset="0"/>
          </a:endParaRPr>
        </a:p>
      </dgm:t>
    </dgm:pt>
    <dgm:pt modelId="{9F605045-6447-4194-B832-C2159A03FF14}">
      <dgm:prSet custT="1"/>
      <dgm:spPr>
        <a:solidFill>
          <a:srgbClr val="0070C0"/>
        </a:solidFill>
        <a:ln>
          <a:solidFill>
            <a:srgbClr val="00B050"/>
          </a:solidFill>
        </a:ln>
      </dgm:spPr>
      <dgm:t>
        <a:bodyPr/>
        <a:lstStyle/>
        <a:p>
          <a:pPr rtl="0"/>
          <a:r>
            <a:rPr lang="es-ES" sz="2800" b="1" dirty="0">
              <a:latin typeface="Antique Olive Roman" pitchFamily="34" charset="0"/>
            </a:rPr>
            <a:t>COSO - COSO II - ERM</a:t>
          </a:r>
        </a:p>
      </dgm:t>
    </dgm:pt>
    <dgm:pt modelId="{45F1CC47-A4AC-42CF-9BBE-3AD7F434E227}" type="parTrans" cxnId="{6D1F4F11-BE95-41A6-892D-730801BD8CA6}">
      <dgm:prSet/>
      <dgm:spPr/>
      <dgm:t>
        <a:bodyPr/>
        <a:lstStyle/>
        <a:p>
          <a:endParaRPr lang="es-PY"/>
        </a:p>
      </dgm:t>
    </dgm:pt>
    <dgm:pt modelId="{695D66DF-1F54-4F85-AA30-5F1372115BD8}" type="sibTrans" cxnId="{6D1F4F11-BE95-41A6-892D-730801BD8CA6}">
      <dgm:prSet/>
      <dgm:spPr/>
      <dgm:t>
        <a:bodyPr/>
        <a:lstStyle/>
        <a:p>
          <a:endParaRPr lang="es-PY"/>
        </a:p>
      </dgm:t>
    </dgm:pt>
    <dgm:pt modelId="{520A968C-BDEC-40A5-9866-1C4D9C51F119}" type="pres">
      <dgm:prSet presAssocID="{DAFFC170-2266-4E19-BB44-D27BF710E7DA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580ADFE-D82D-4207-8847-488FC97DBC03}" type="pres">
      <dgm:prSet presAssocID="{DAFFC170-2266-4E19-BB44-D27BF710E7DA}" presName="hierFlow" presStyleCnt="0"/>
      <dgm:spPr/>
    </dgm:pt>
    <dgm:pt modelId="{C92A8DCB-075C-40A1-9FF8-5541C71CDF3E}" type="pres">
      <dgm:prSet presAssocID="{DAFFC170-2266-4E19-BB44-D27BF710E7DA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8C4E65CC-CBF9-4C84-8282-5D0DF5FE2E84}" type="pres">
      <dgm:prSet presAssocID="{CF8C269D-9D1A-484C-BBE5-70C4ECC8CEDB}" presName="Name17" presStyleCnt="0"/>
      <dgm:spPr/>
    </dgm:pt>
    <dgm:pt modelId="{2A14F7A0-88B1-48D8-AF34-5D556C955A08}" type="pres">
      <dgm:prSet presAssocID="{CF8C269D-9D1A-484C-BBE5-70C4ECC8CEDB}" presName="level1Shape" presStyleLbl="node0" presStyleIdx="0" presStyleCnt="1" custScaleX="194872" custScaleY="138914" custLinFactX="-30756" custLinFactNeighborX="-10000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A12AD87-C71D-4AEE-BD07-6340E7BB39CD}" type="pres">
      <dgm:prSet presAssocID="{CF8C269D-9D1A-484C-BBE5-70C4ECC8CEDB}" presName="hierChild2" presStyleCnt="0"/>
      <dgm:spPr/>
    </dgm:pt>
    <dgm:pt modelId="{A18D7F7B-4B14-4FFB-84B0-44C1EF7FB36F}" type="pres">
      <dgm:prSet presAssocID="{53D24466-5477-4071-A92B-6A4DA38F9536}" presName="Name25" presStyleLbl="parChTrans1D2" presStyleIdx="0" presStyleCnt="6"/>
      <dgm:spPr/>
      <dgm:t>
        <a:bodyPr/>
        <a:lstStyle/>
        <a:p>
          <a:endParaRPr lang="es-ES"/>
        </a:p>
      </dgm:t>
    </dgm:pt>
    <dgm:pt modelId="{E61B80DA-D058-45FC-AB9D-730383683F1E}" type="pres">
      <dgm:prSet presAssocID="{53D24466-5477-4071-A92B-6A4DA38F9536}" presName="connTx" presStyleLbl="parChTrans1D2" presStyleIdx="0" presStyleCnt="6"/>
      <dgm:spPr/>
      <dgm:t>
        <a:bodyPr/>
        <a:lstStyle/>
        <a:p>
          <a:endParaRPr lang="es-ES"/>
        </a:p>
      </dgm:t>
    </dgm:pt>
    <dgm:pt modelId="{7E783012-E22E-4D79-9667-2A7052F2B777}" type="pres">
      <dgm:prSet presAssocID="{519B8036-14EF-43BA-8E39-FA69DA11A3FC}" presName="Name30" presStyleCnt="0"/>
      <dgm:spPr/>
    </dgm:pt>
    <dgm:pt modelId="{4F28EADE-6D75-41EF-BDC8-A0166BC415B1}" type="pres">
      <dgm:prSet presAssocID="{519B8036-14EF-43BA-8E39-FA69DA11A3FC}" presName="level2Shape" presStyleLbl="node2" presStyleIdx="0" presStyleCnt="6" custScaleX="379751" custScaleY="78605" custLinFactNeighborX="-15507" custLinFactNeighborY="-33951"/>
      <dgm:spPr/>
      <dgm:t>
        <a:bodyPr/>
        <a:lstStyle/>
        <a:p>
          <a:endParaRPr lang="es-ES"/>
        </a:p>
      </dgm:t>
    </dgm:pt>
    <dgm:pt modelId="{A3961F5A-0D3B-4AC6-B40E-9A815A10F8B2}" type="pres">
      <dgm:prSet presAssocID="{519B8036-14EF-43BA-8E39-FA69DA11A3FC}" presName="hierChild3" presStyleCnt="0"/>
      <dgm:spPr/>
    </dgm:pt>
    <dgm:pt modelId="{7EC5BAD9-7139-4BB1-97FC-E5234F415F72}" type="pres">
      <dgm:prSet presAssocID="{0D091DE5-BB4A-4217-9116-512689D360EB}" presName="Name25" presStyleLbl="parChTrans1D2" presStyleIdx="1" presStyleCnt="6"/>
      <dgm:spPr/>
      <dgm:t>
        <a:bodyPr/>
        <a:lstStyle/>
        <a:p>
          <a:endParaRPr lang="es-ES"/>
        </a:p>
      </dgm:t>
    </dgm:pt>
    <dgm:pt modelId="{21C04DC1-2B3D-47FC-8857-D85D7E1ACFBF}" type="pres">
      <dgm:prSet presAssocID="{0D091DE5-BB4A-4217-9116-512689D360EB}" presName="connTx" presStyleLbl="parChTrans1D2" presStyleIdx="1" presStyleCnt="6"/>
      <dgm:spPr/>
      <dgm:t>
        <a:bodyPr/>
        <a:lstStyle/>
        <a:p>
          <a:endParaRPr lang="es-ES"/>
        </a:p>
      </dgm:t>
    </dgm:pt>
    <dgm:pt modelId="{49188450-CAB7-42A5-BCC1-9C28C8E615B7}" type="pres">
      <dgm:prSet presAssocID="{EB111F39-39FA-48FE-8AB5-DBBC7C6607C9}" presName="Name30" presStyleCnt="0"/>
      <dgm:spPr/>
    </dgm:pt>
    <dgm:pt modelId="{DC90C9B3-4971-4D86-8CA2-1008237B9E69}" type="pres">
      <dgm:prSet presAssocID="{EB111F39-39FA-48FE-8AB5-DBBC7C6607C9}" presName="level2Shape" presStyleLbl="node2" presStyleIdx="1" presStyleCnt="6" custScaleX="379751" custScaleY="73999" custLinFactNeighborX="-16862" custLinFactNeighborY="-19966"/>
      <dgm:spPr/>
      <dgm:t>
        <a:bodyPr/>
        <a:lstStyle/>
        <a:p>
          <a:endParaRPr lang="es-ES"/>
        </a:p>
      </dgm:t>
    </dgm:pt>
    <dgm:pt modelId="{1F717D2C-2185-4EDA-BA0F-70CB65138B30}" type="pres">
      <dgm:prSet presAssocID="{EB111F39-39FA-48FE-8AB5-DBBC7C6607C9}" presName="hierChild3" presStyleCnt="0"/>
      <dgm:spPr/>
    </dgm:pt>
    <dgm:pt modelId="{016B8C0D-D4FE-4B00-A2B0-2E42C055735F}" type="pres">
      <dgm:prSet presAssocID="{82A7C32D-2174-40DF-9D44-ED8366E2C5A9}" presName="Name25" presStyleLbl="parChTrans1D2" presStyleIdx="2" presStyleCnt="6"/>
      <dgm:spPr/>
      <dgm:t>
        <a:bodyPr/>
        <a:lstStyle/>
        <a:p>
          <a:endParaRPr lang="es-ES"/>
        </a:p>
      </dgm:t>
    </dgm:pt>
    <dgm:pt modelId="{0CFAB2F6-154A-4C08-A511-E80F4DC9664B}" type="pres">
      <dgm:prSet presAssocID="{82A7C32D-2174-40DF-9D44-ED8366E2C5A9}" presName="connTx" presStyleLbl="parChTrans1D2" presStyleIdx="2" presStyleCnt="6"/>
      <dgm:spPr/>
      <dgm:t>
        <a:bodyPr/>
        <a:lstStyle/>
        <a:p>
          <a:endParaRPr lang="es-ES"/>
        </a:p>
      </dgm:t>
    </dgm:pt>
    <dgm:pt modelId="{AA7C30E6-B73E-4677-8B3A-66248870D767}" type="pres">
      <dgm:prSet presAssocID="{DA77B53D-E073-4D36-8CCC-40A8689B151E}" presName="Name30" presStyleCnt="0"/>
      <dgm:spPr/>
    </dgm:pt>
    <dgm:pt modelId="{18A124DF-9631-4203-939A-DAE99415E708}" type="pres">
      <dgm:prSet presAssocID="{DA77B53D-E073-4D36-8CCC-40A8689B151E}" presName="level2Shape" presStyleLbl="node2" presStyleIdx="2" presStyleCnt="6" custScaleX="379751" custScaleY="74745" custLinFactNeighborX="-15507" custLinFactNeighborY="-9244"/>
      <dgm:spPr/>
      <dgm:t>
        <a:bodyPr/>
        <a:lstStyle/>
        <a:p>
          <a:endParaRPr lang="es-ES"/>
        </a:p>
      </dgm:t>
    </dgm:pt>
    <dgm:pt modelId="{8BD1A35B-0E6B-49EE-A673-AF7F66813C62}" type="pres">
      <dgm:prSet presAssocID="{DA77B53D-E073-4D36-8CCC-40A8689B151E}" presName="hierChild3" presStyleCnt="0"/>
      <dgm:spPr/>
    </dgm:pt>
    <dgm:pt modelId="{E5C91E78-93EA-4A62-A90A-0E5E5A3091E6}" type="pres">
      <dgm:prSet presAssocID="{45F1CC47-A4AC-42CF-9BBE-3AD7F434E227}" presName="Name25" presStyleLbl="parChTrans1D2" presStyleIdx="3" presStyleCnt="6"/>
      <dgm:spPr/>
      <dgm:t>
        <a:bodyPr/>
        <a:lstStyle/>
        <a:p>
          <a:endParaRPr lang="es-ES"/>
        </a:p>
      </dgm:t>
    </dgm:pt>
    <dgm:pt modelId="{D157492C-A07B-4057-BC19-B6E91E0B0526}" type="pres">
      <dgm:prSet presAssocID="{45F1CC47-A4AC-42CF-9BBE-3AD7F434E227}" presName="connTx" presStyleLbl="parChTrans1D2" presStyleIdx="3" presStyleCnt="6"/>
      <dgm:spPr/>
      <dgm:t>
        <a:bodyPr/>
        <a:lstStyle/>
        <a:p>
          <a:endParaRPr lang="es-ES"/>
        </a:p>
      </dgm:t>
    </dgm:pt>
    <dgm:pt modelId="{86D5D5E7-D5E1-4ACF-93A6-9424FB7EB026}" type="pres">
      <dgm:prSet presAssocID="{9F605045-6447-4194-B832-C2159A03FF14}" presName="Name30" presStyleCnt="0"/>
      <dgm:spPr/>
    </dgm:pt>
    <dgm:pt modelId="{FCD192CC-5717-4CA7-B3DA-4D388E79111A}" type="pres">
      <dgm:prSet presAssocID="{9F605045-6447-4194-B832-C2159A03FF14}" presName="level2Shape" presStyleLbl="node2" presStyleIdx="3" presStyleCnt="6" custScaleX="379737" custScaleY="61876" custLinFactNeighborX="-14583"/>
      <dgm:spPr/>
      <dgm:t>
        <a:bodyPr/>
        <a:lstStyle/>
        <a:p>
          <a:endParaRPr lang="es-ES"/>
        </a:p>
      </dgm:t>
    </dgm:pt>
    <dgm:pt modelId="{8903D66B-D1C8-4EFF-BF29-9B7CFAB2887E}" type="pres">
      <dgm:prSet presAssocID="{9F605045-6447-4194-B832-C2159A03FF14}" presName="hierChild3" presStyleCnt="0"/>
      <dgm:spPr/>
    </dgm:pt>
    <dgm:pt modelId="{A884066F-1C93-4FB4-9AAE-525EB9EBB870}" type="pres">
      <dgm:prSet presAssocID="{1E4977BA-C820-494A-838F-D1F69DFC45F2}" presName="Name25" presStyleLbl="parChTrans1D2" presStyleIdx="4" presStyleCnt="6"/>
      <dgm:spPr/>
      <dgm:t>
        <a:bodyPr/>
        <a:lstStyle/>
        <a:p>
          <a:endParaRPr lang="es-ES"/>
        </a:p>
      </dgm:t>
    </dgm:pt>
    <dgm:pt modelId="{A3552C22-AEC3-4CD6-8FDE-717818C9039D}" type="pres">
      <dgm:prSet presAssocID="{1E4977BA-C820-494A-838F-D1F69DFC45F2}" presName="connTx" presStyleLbl="parChTrans1D2" presStyleIdx="4" presStyleCnt="6"/>
      <dgm:spPr/>
      <dgm:t>
        <a:bodyPr/>
        <a:lstStyle/>
        <a:p>
          <a:endParaRPr lang="es-ES"/>
        </a:p>
      </dgm:t>
    </dgm:pt>
    <dgm:pt modelId="{EFA34346-2CAC-48CC-A678-DD2C492A0B46}" type="pres">
      <dgm:prSet presAssocID="{A856B429-6C6F-4A81-B7B1-40015CF9AE7E}" presName="Name30" presStyleCnt="0"/>
      <dgm:spPr/>
    </dgm:pt>
    <dgm:pt modelId="{DF664C31-DCE2-4463-A890-313B0D7F4EA5}" type="pres">
      <dgm:prSet presAssocID="{A856B429-6C6F-4A81-B7B1-40015CF9AE7E}" presName="level2Shape" presStyleLbl="node2" presStyleIdx="4" presStyleCnt="6" custScaleX="379751" custScaleY="68016" custLinFactNeighborX="-16862" custLinFactNeighborY="5523"/>
      <dgm:spPr/>
      <dgm:t>
        <a:bodyPr/>
        <a:lstStyle/>
        <a:p>
          <a:endParaRPr lang="es-ES"/>
        </a:p>
      </dgm:t>
    </dgm:pt>
    <dgm:pt modelId="{D037F9A1-167C-4934-91FD-10620B0A1F85}" type="pres">
      <dgm:prSet presAssocID="{A856B429-6C6F-4A81-B7B1-40015CF9AE7E}" presName="hierChild3" presStyleCnt="0"/>
      <dgm:spPr/>
    </dgm:pt>
    <dgm:pt modelId="{6A492A45-DAA7-4FB2-978A-5CB4AF4B86CA}" type="pres">
      <dgm:prSet presAssocID="{616C2004-75D6-4C93-85D4-50E57C336E73}" presName="Name25" presStyleLbl="parChTrans1D2" presStyleIdx="5" presStyleCnt="6"/>
      <dgm:spPr/>
      <dgm:t>
        <a:bodyPr/>
        <a:lstStyle/>
        <a:p>
          <a:endParaRPr lang="es-ES"/>
        </a:p>
      </dgm:t>
    </dgm:pt>
    <dgm:pt modelId="{BFBE7C35-C90E-4BC3-9062-835B313F7EA3}" type="pres">
      <dgm:prSet presAssocID="{616C2004-75D6-4C93-85D4-50E57C336E73}" presName="connTx" presStyleLbl="parChTrans1D2" presStyleIdx="5" presStyleCnt="6"/>
      <dgm:spPr/>
      <dgm:t>
        <a:bodyPr/>
        <a:lstStyle/>
        <a:p>
          <a:endParaRPr lang="es-ES"/>
        </a:p>
      </dgm:t>
    </dgm:pt>
    <dgm:pt modelId="{F64A32ED-3652-4F28-8746-44D490B881FD}" type="pres">
      <dgm:prSet presAssocID="{56D9FC62-E182-4FB5-8FF6-B03126721F51}" presName="Name30" presStyleCnt="0"/>
      <dgm:spPr/>
    </dgm:pt>
    <dgm:pt modelId="{54D620E5-267E-4FB3-B120-4822923E1204}" type="pres">
      <dgm:prSet presAssocID="{56D9FC62-E182-4FB5-8FF6-B03126721F51}" presName="level2Shape" presStyleLbl="node2" presStyleIdx="5" presStyleCnt="6" custScaleX="379751" custScaleY="77449" custLinFactNeighborX="-15507" custLinFactNeighborY="19802"/>
      <dgm:spPr/>
      <dgm:t>
        <a:bodyPr/>
        <a:lstStyle/>
        <a:p>
          <a:endParaRPr lang="es-ES"/>
        </a:p>
      </dgm:t>
    </dgm:pt>
    <dgm:pt modelId="{D179BDB3-CE63-471D-8051-62E7094C5795}" type="pres">
      <dgm:prSet presAssocID="{56D9FC62-E182-4FB5-8FF6-B03126721F51}" presName="hierChild3" presStyleCnt="0"/>
      <dgm:spPr/>
    </dgm:pt>
    <dgm:pt modelId="{AF99DC90-4660-4A42-9D38-7FE5D2249712}" type="pres">
      <dgm:prSet presAssocID="{DAFFC170-2266-4E19-BB44-D27BF710E7DA}" presName="bgShapesFlow" presStyleCnt="0"/>
      <dgm:spPr/>
    </dgm:pt>
  </dgm:ptLst>
  <dgm:cxnLst>
    <dgm:cxn modelId="{EC545266-BC2E-4C85-A5F6-C9CC8BB6DEBA}" srcId="{CF8C269D-9D1A-484C-BBE5-70C4ECC8CEDB}" destId="{519B8036-14EF-43BA-8E39-FA69DA11A3FC}" srcOrd="0" destOrd="0" parTransId="{53D24466-5477-4071-A92B-6A4DA38F9536}" sibTransId="{58D5C3FF-1D62-41C9-925F-46C562C8988F}"/>
    <dgm:cxn modelId="{B2BB0B42-2C71-4BDF-8825-FC9AC60F991A}" srcId="{CF8C269D-9D1A-484C-BBE5-70C4ECC8CEDB}" destId="{56D9FC62-E182-4FB5-8FF6-B03126721F51}" srcOrd="5" destOrd="0" parTransId="{616C2004-75D6-4C93-85D4-50E57C336E73}" sibTransId="{6DC93FB4-A28B-4B26-895F-BE9C0EDF4221}"/>
    <dgm:cxn modelId="{6D1F4F11-BE95-41A6-892D-730801BD8CA6}" srcId="{CF8C269D-9D1A-484C-BBE5-70C4ECC8CEDB}" destId="{9F605045-6447-4194-B832-C2159A03FF14}" srcOrd="3" destOrd="0" parTransId="{45F1CC47-A4AC-42CF-9BBE-3AD7F434E227}" sibTransId="{695D66DF-1F54-4F85-AA30-5F1372115BD8}"/>
    <dgm:cxn modelId="{F535333B-4733-4C6F-AFD0-DC12B89A4699}" type="presOf" srcId="{616C2004-75D6-4C93-85D4-50E57C336E73}" destId="{BFBE7C35-C90E-4BC3-9062-835B313F7EA3}" srcOrd="1" destOrd="0" presId="urn:microsoft.com/office/officeart/2005/8/layout/hierarchy5"/>
    <dgm:cxn modelId="{D8BAD809-316A-4C72-9955-5DB3363A4B9B}" type="presOf" srcId="{EB111F39-39FA-48FE-8AB5-DBBC7C6607C9}" destId="{DC90C9B3-4971-4D86-8CA2-1008237B9E69}" srcOrd="0" destOrd="0" presId="urn:microsoft.com/office/officeart/2005/8/layout/hierarchy5"/>
    <dgm:cxn modelId="{69A8C5DB-6D84-45F4-86C4-C8F971524C69}" type="presOf" srcId="{1E4977BA-C820-494A-838F-D1F69DFC45F2}" destId="{A3552C22-AEC3-4CD6-8FDE-717818C9039D}" srcOrd="1" destOrd="0" presId="urn:microsoft.com/office/officeart/2005/8/layout/hierarchy5"/>
    <dgm:cxn modelId="{9351BD15-8F44-412F-B065-8A3D3AD5BB6D}" type="presOf" srcId="{9F605045-6447-4194-B832-C2159A03FF14}" destId="{FCD192CC-5717-4CA7-B3DA-4D388E79111A}" srcOrd="0" destOrd="0" presId="urn:microsoft.com/office/officeart/2005/8/layout/hierarchy5"/>
    <dgm:cxn modelId="{FA2F249A-EC10-4976-9A0D-B1CA0C5EE160}" srcId="{CF8C269D-9D1A-484C-BBE5-70C4ECC8CEDB}" destId="{DA77B53D-E073-4D36-8CCC-40A8689B151E}" srcOrd="2" destOrd="0" parTransId="{82A7C32D-2174-40DF-9D44-ED8366E2C5A9}" sibTransId="{4F3D3350-E933-445F-93AF-A784950F6F28}"/>
    <dgm:cxn modelId="{1096DB59-9569-4BDB-AEB8-F63F705AD8DF}" type="presOf" srcId="{1E4977BA-C820-494A-838F-D1F69DFC45F2}" destId="{A884066F-1C93-4FB4-9AAE-525EB9EBB870}" srcOrd="0" destOrd="0" presId="urn:microsoft.com/office/officeart/2005/8/layout/hierarchy5"/>
    <dgm:cxn modelId="{AB6FBB43-C407-41B1-8445-B75398DC8E2F}" type="presOf" srcId="{82A7C32D-2174-40DF-9D44-ED8366E2C5A9}" destId="{016B8C0D-D4FE-4B00-A2B0-2E42C055735F}" srcOrd="0" destOrd="0" presId="urn:microsoft.com/office/officeart/2005/8/layout/hierarchy5"/>
    <dgm:cxn modelId="{94FC4F05-2640-46A2-A5FA-37832A597706}" type="presOf" srcId="{519B8036-14EF-43BA-8E39-FA69DA11A3FC}" destId="{4F28EADE-6D75-41EF-BDC8-A0166BC415B1}" srcOrd="0" destOrd="0" presId="urn:microsoft.com/office/officeart/2005/8/layout/hierarchy5"/>
    <dgm:cxn modelId="{65E4B858-A9F7-44E9-AEAE-33459C9FAD8D}" type="presOf" srcId="{A856B429-6C6F-4A81-B7B1-40015CF9AE7E}" destId="{DF664C31-DCE2-4463-A890-313B0D7F4EA5}" srcOrd="0" destOrd="0" presId="urn:microsoft.com/office/officeart/2005/8/layout/hierarchy5"/>
    <dgm:cxn modelId="{858C8530-01A0-438E-8875-6944B002A3B6}" type="presOf" srcId="{DAFFC170-2266-4E19-BB44-D27BF710E7DA}" destId="{520A968C-BDEC-40A5-9866-1C4D9C51F119}" srcOrd="0" destOrd="0" presId="urn:microsoft.com/office/officeart/2005/8/layout/hierarchy5"/>
    <dgm:cxn modelId="{90E4B73A-3934-445F-B0FB-56D370BBE74D}" type="presOf" srcId="{616C2004-75D6-4C93-85D4-50E57C336E73}" destId="{6A492A45-DAA7-4FB2-978A-5CB4AF4B86CA}" srcOrd="0" destOrd="0" presId="urn:microsoft.com/office/officeart/2005/8/layout/hierarchy5"/>
    <dgm:cxn modelId="{D5565DA3-0E89-4E4B-A202-207779A5F0D8}" type="presOf" srcId="{DA77B53D-E073-4D36-8CCC-40A8689B151E}" destId="{18A124DF-9631-4203-939A-DAE99415E708}" srcOrd="0" destOrd="0" presId="urn:microsoft.com/office/officeart/2005/8/layout/hierarchy5"/>
    <dgm:cxn modelId="{7EF8F501-88EE-4253-980F-286927DAD8A8}" type="presOf" srcId="{0D091DE5-BB4A-4217-9116-512689D360EB}" destId="{7EC5BAD9-7139-4BB1-97FC-E5234F415F72}" srcOrd="0" destOrd="0" presId="urn:microsoft.com/office/officeart/2005/8/layout/hierarchy5"/>
    <dgm:cxn modelId="{400952B1-9797-4D3A-86B6-050BFFEA70CF}" srcId="{CF8C269D-9D1A-484C-BBE5-70C4ECC8CEDB}" destId="{A856B429-6C6F-4A81-B7B1-40015CF9AE7E}" srcOrd="4" destOrd="0" parTransId="{1E4977BA-C820-494A-838F-D1F69DFC45F2}" sibTransId="{F6F773A2-8281-4F00-9A1A-A536CFDCDEBB}"/>
    <dgm:cxn modelId="{FD0047B7-7483-4C8A-B71E-57DCF382E038}" type="presOf" srcId="{CF8C269D-9D1A-484C-BBE5-70C4ECC8CEDB}" destId="{2A14F7A0-88B1-48D8-AF34-5D556C955A08}" srcOrd="0" destOrd="0" presId="urn:microsoft.com/office/officeart/2005/8/layout/hierarchy5"/>
    <dgm:cxn modelId="{5029679A-2096-40F2-8BCA-D0869755045E}" srcId="{DAFFC170-2266-4E19-BB44-D27BF710E7DA}" destId="{CF8C269D-9D1A-484C-BBE5-70C4ECC8CEDB}" srcOrd="0" destOrd="0" parTransId="{CF4AF28B-4E5E-4172-82EA-2341E8AF812C}" sibTransId="{F403C43F-F990-4C05-83BF-A8385ACDD8E5}"/>
    <dgm:cxn modelId="{6E2A3738-0A54-4831-A01D-3C01E659F2D0}" type="presOf" srcId="{82A7C32D-2174-40DF-9D44-ED8366E2C5A9}" destId="{0CFAB2F6-154A-4C08-A511-E80F4DC9664B}" srcOrd="1" destOrd="0" presId="urn:microsoft.com/office/officeart/2005/8/layout/hierarchy5"/>
    <dgm:cxn modelId="{D19CAD0D-83E8-44ED-A916-1A475242CCE3}" type="presOf" srcId="{53D24466-5477-4071-A92B-6A4DA38F9536}" destId="{A18D7F7B-4B14-4FFB-84B0-44C1EF7FB36F}" srcOrd="0" destOrd="0" presId="urn:microsoft.com/office/officeart/2005/8/layout/hierarchy5"/>
    <dgm:cxn modelId="{DB20667F-9DD4-43A8-B311-4E5C84147321}" type="presOf" srcId="{53D24466-5477-4071-A92B-6A4DA38F9536}" destId="{E61B80DA-D058-45FC-AB9D-730383683F1E}" srcOrd="1" destOrd="0" presId="urn:microsoft.com/office/officeart/2005/8/layout/hierarchy5"/>
    <dgm:cxn modelId="{66F17ACA-8C05-4CE1-8462-128FD5DC58F6}" type="presOf" srcId="{56D9FC62-E182-4FB5-8FF6-B03126721F51}" destId="{54D620E5-267E-4FB3-B120-4822923E1204}" srcOrd="0" destOrd="0" presId="urn:microsoft.com/office/officeart/2005/8/layout/hierarchy5"/>
    <dgm:cxn modelId="{A316AC42-7F79-424B-8DEC-946973667532}" type="presOf" srcId="{0D091DE5-BB4A-4217-9116-512689D360EB}" destId="{21C04DC1-2B3D-47FC-8857-D85D7E1ACFBF}" srcOrd="1" destOrd="0" presId="urn:microsoft.com/office/officeart/2005/8/layout/hierarchy5"/>
    <dgm:cxn modelId="{66D5DB9F-F1A2-4B60-9632-8AA7756EF4A9}" srcId="{CF8C269D-9D1A-484C-BBE5-70C4ECC8CEDB}" destId="{EB111F39-39FA-48FE-8AB5-DBBC7C6607C9}" srcOrd="1" destOrd="0" parTransId="{0D091DE5-BB4A-4217-9116-512689D360EB}" sibTransId="{58984C08-4596-42D6-9B06-5E3B9A5C6CFE}"/>
    <dgm:cxn modelId="{AA76EB9A-B92A-4731-8F7E-A818B6F60FC7}" type="presOf" srcId="{45F1CC47-A4AC-42CF-9BBE-3AD7F434E227}" destId="{D157492C-A07B-4057-BC19-B6E91E0B0526}" srcOrd="1" destOrd="0" presId="urn:microsoft.com/office/officeart/2005/8/layout/hierarchy5"/>
    <dgm:cxn modelId="{6EF75C41-0F73-4E2D-9792-FC821CDF6383}" type="presOf" srcId="{45F1CC47-A4AC-42CF-9BBE-3AD7F434E227}" destId="{E5C91E78-93EA-4A62-A90A-0E5E5A3091E6}" srcOrd="0" destOrd="0" presId="urn:microsoft.com/office/officeart/2005/8/layout/hierarchy5"/>
    <dgm:cxn modelId="{F2D255CF-3350-44DC-9178-9CAC8C543D12}" type="presParOf" srcId="{520A968C-BDEC-40A5-9866-1C4D9C51F119}" destId="{8580ADFE-D82D-4207-8847-488FC97DBC03}" srcOrd="0" destOrd="0" presId="urn:microsoft.com/office/officeart/2005/8/layout/hierarchy5"/>
    <dgm:cxn modelId="{BA24DBC6-B5DD-4BAE-BEE6-7D1D9F6A8571}" type="presParOf" srcId="{8580ADFE-D82D-4207-8847-488FC97DBC03}" destId="{C92A8DCB-075C-40A1-9FF8-5541C71CDF3E}" srcOrd="0" destOrd="0" presId="urn:microsoft.com/office/officeart/2005/8/layout/hierarchy5"/>
    <dgm:cxn modelId="{43AD3DBD-5370-47D2-BCF1-692916B89590}" type="presParOf" srcId="{C92A8DCB-075C-40A1-9FF8-5541C71CDF3E}" destId="{8C4E65CC-CBF9-4C84-8282-5D0DF5FE2E84}" srcOrd="0" destOrd="0" presId="urn:microsoft.com/office/officeart/2005/8/layout/hierarchy5"/>
    <dgm:cxn modelId="{5DAB9880-D545-4A26-A847-5A732949C61C}" type="presParOf" srcId="{8C4E65CC-CBF9-4C84-8282-5D0DF5FE2E84}" destId="{2A14F7A0-88B1-48D8-AF34-5D556C955A08}" srcOrd="0" destOrd="0" presId="urn:microsoft.com/office/officeart/2005/8/layout/hierarchy5"/>
    <dgm:cxn modelId="{17D9B3E8-0341-46B3-998B-FAA2782C5506}" type="presParOf" srcId="{8C4E65CC-CBF9-4C84-8282-5D0DF5FE2E84}" destId="{5A12AD87-C71D-4AEE-BD07-6340E7BB39CD}" srcOrd="1" destOrd="0" presId="urn:microsoft.com/office/officeart/2005/8/layout/hierarchy5"/>
    <dgm:cxn modelId="{CA96DE7B-9701-4DB6-B4E6-9640D1ABB6A0}" type="presParOf" srcId="{5A12AD87-C71D-4AEE-BD07-6340E7BB39CD}" destId="{A18D7F7B-4B14-4FFB-84B0-44C1EF7FB36F}" srcOrd="0" destOrd="0" presId="urn:microsoft.com/office/officeart/2005/8/layout/hierarchy5"/>
    <dgm:cxn modelId="{D032AD83-1532-4BA4-AC8E-D8954F0CEECB}" type="presParOf" srcId="{A18D7F7B-4B14-4FFB-84B0-44C1EF7FB36F}" destId="{E61B80DA-D058-45FC-AB9D-730383683F1E}" srcOrd="0" destOrd="0" presId="urn:microsoft.com/office/officeart/2005/8/layout/hierarchy5"/>
    <dgm:cxn modelId="{0E86F561-D9CB-44DD-B0C4-AF12BB456740}" type="presParOf" srcId="{5A12AD87-C71D-4AEE-BD07-6340E7BB39CD}" destId="{7E783012-E22E-4D79-9667-2A7052F2B777}" srcOrd="1" destOrd="0" presId="urn:microsoft.com/office/officeart/2005/8/layout/hierarchy5"/>
    <dgm:cxn modelId="{8965A5CC-E81C-4673-ACB9-16D1E0FD836B}" type="presParOf" srcId="{7E783012-E22E-4D79-9667-2A7052F2B777}" destId="{4F28EADE-6D75-41EF-BDC8-A0166BC415B1}" srcOrd="0" destOrd="0" presId="urn:microsoft.com/office/officeart/2005/8/layout/hierarchy5"/>
    <dgm:cxn modelId="{49497212-EE39-480D-84A1-26A0F9457A5D}" type="presParOf" srcId="{7E783012-E22E-4D79-9667-2A7052F2B777}" destId="{A3961F5A-0D3B-4AC6-B40E-9A815A10F8B2}" srcOrd="1" destOrd="0" presId="urn:microsoft.com/office/officeart/2005/8/layout/hierarchy5"/>
    <dgm:cxn modelId="{E750CC8F-9075-4873-AC2D-E1B9BB714988}" type="presParOf" srcId="{5A12AD87-C71D-4AEE-BD07-6340E7BB39CD}" destId="{7EC5BAD9-7139-4BB1-97FC-E5234F415F72}" srcOrd="2" destOrd="0" presId="urn:microsoft.com/office/officeart/2005/8/layout/hierarchy5"/>
    <dgm:cxn modelId="{03D1658F-B816-4A92-971B-F171C449C53F}" type="presParOf" srcId="{7EC5BAD9-7139-4BB1-97FC-E5234F415F72}" destId="{21C04DC1-2B3D-47FC-8857-D85D7E1ACFBF}" srcOrd="0" destOrd="0" presId="urn:microsoft.com/office/officeart/2005/8/layout/hierarchy5"/>
    <dgm:cxn modelId="{5D3469AE-0927-4804-BBC5-8CFFC9930B8C}" type="presParOf" srcId="{5A12AD87-C71D-4AEE-BD07-6340E7BB39CD}" destId="{49188450-CAB7-42A5-BCC1-9C28C8E615B7}" srcOrd="3" destOrd="0" presId="urn:microsoft.com/office/officeart/2005/8/layout/hierarchy5"/>
    <dgm:cxn modelId="{21C4D095-0CF1-47A7-ACB0-D67D441D69E5}" type="presParOf" srcId="{49188450-CAB7-42A5-BCC1-9C28C8E615B7}" destId="{DC90C9B3-4971-4D86-8CA2-1008237B9E69}" srcOrd="0" destOrd="0" presId="urn:microsoft.com/office/officeart/2005/8/layout/hierarchy5"/>
    <dgm:cxn modelId="{17FC8062-43F3-46D5-8E07-96D29BDB1E29}" type="presParOf" srcId="{49188450-CAB7-42A5-BCC1-9C28C8E615B7}" destId="{1F717D2C-2185-4EDA-BA0F-70CB65138B30}" srcOrd="1" destOrd="0" presId="urn:microsoft.com/office/officeart/2005/8/layout/hierarchy5"/>
    <dgm:cxn modelId="{8BB5F191-A064-49C8-89F0-2B1E2030B71A}" type="presParOf" srcId="{5A12AD87-C71D-4AEE-BD07-6340E7BB39CD}" destId="{016B8C0D-D4FE-4B00-A2B0-2E42C055735F}" srcOrd="4" destOrd="0" presId="urn:microsoft.com/office/officeart/2005/8/layout/hierarchy5"/>
    <dgm:cxn modelId="{1ED1EE65-1E35-4BC8-896B-1D185302B88E}" type="presParOf" srcId="{016B8C0D-D4FE-4B00-A2B0-2E42C055735F}" destId="{0CFAB2F6-154A-4C08-A511-E80F4DC9664B}" srcOrd="0" destOrd="0" presId="urn:microsoft.com/office/officeart/2005/8/layout/hierarchy5"/>
    <dgm:cxn modelId="{DDB319D0-4451-4099-B021-8AB540219B35}" type="presParOf" srcId="{5A12AD87-C71D-4AEE-BD07-6340E7BB39CD}" destId="{AA7C30E6-B73E-4677-8B3A-66248870D767}" srcOrd="5" destOrd="0" presId="urn:microsoft.com/office/officeart/2005/8/layout/hierarchy5"/>
    <dgm:cxn modelId="{1871FF53-1F07-4B91-9A24-E1E1737965BB}" type="presParOf" srcId="{AA7C30E6-B73E-4677-8B3A-66248870D767}" destId="{18A124DF-9631-4203-939A-DAE99415E708}" srcOrd="0" destOrd="0" presId="urn:microsoft.com/office/officeart/2005/8/layout/hierarchy5"/>
    <dgm:cxn modelId="{4A808A30-9ADE-4875-A8E8-AD1D36392BA3}" type="presParOf" srcId="{AA7C30E6-B73E-4677-8B3A-66248870D767}" destId="{8BD1A35B-0E6B-49EE-A673-AF7F66813C62}" srcOrd="1" destOrd="0" presId="urn:microsoft.com/office/officeart/2005/8/layout/hierarchy5"/>
    <dgm:cxn modelId="{C443B01C-4054-43D1-B2D1-DE855BB08CF7}" type="presParOf" srcId="{5A12AD87-C71D-4AEE-BD07-6340E7BB39CD}" destId="{E5C91E78-93EA-4A62-A90A-0E5E5A3091E6}" srcOrd="6" destOrd="0" presId="urn:microsoft.com/office/officeart/2005/8/layout/hierarchy5"/>
    <dgm:cxn modelId="{DC3C076A-F251-4A56-8F52-52F543987850}" type="presParOf" srcId="{E5C91E78-93EA-4A62-A90A-0E5E5A3091E6}" destId="{D157492C-A07B-4057-BC19-B6E91E0B0526}" srcOrd="0" destOrd="0" presId="urn:microsoft.com/office/officeart/2005/8/layout/hierarchy5"/>
    <dgm:cxn modelId="{A39C8389-A678-453B-A21D-187F8A07D46E}" type="presParOf" srcId="{5A12AD87-C71D-4AEE-BD07-6340E7BB39CD}" destId="{86D5D5E7-D5E1-4ACF-93A6-9424FB7EB026}" srcOrd="7" destOrd="0" presId="urn:microsoft.com/office/officeart/2005/8/layout/hierarchy5"/>
    <dgm:cxn modelId="{649AF7C4-C92B-483F-947D-076F432525B4}" type="presParOf" srcId="{86D5D5E7-D5E1-4ACF-93A6-9424FB7EB026}" destId="{FCD192CC-5717-4CA7-B3DA-4D388E79111A}" srcOrd="0" destOrd="0" presId="urn:microsoft.com/office/officeart/2005/8/layout/hierarchy5"/>
    <dgm:cxn modelId="{38359C16-5AAF-419D-A07E-F321E9703134}" type="presParOf" srcId="{86D5D5E7-D5E1-4ACF-93A6-9424FB7EB026}" destId="{8903D66B-D1C8-4EFF-BF29-9B7CFAB2887E}" srcOrd="1" destOrd="0" presId="urn:microsoft.com/office/officeart/2005/8/layout/hierarchy5"/>
    <dgm:cxn modelId="{D2F57B45-CADA-4C32-A425-FAB2AC2A6B42}" type="presParOf" srcId="{5A12AD87-C71D-4AEE-BD07-6340E7BB39CD}" destId="{A884066F-1C93-4FB4-9AAE-525EB9EBB870}" srcOrd="8" destOrd="0" presId="urn:microsoft.com/office/officeart/2005/8/layout/hierarchy5"/>
    <dgm:cxn modelId="{1F7B6D6C-2501-45D8-A40A-B39EC1E3B02F}" type="presParOf" srcId="{A884066F-1C93-4FB4-9AAE-525EB9EBB870}" destId="{A3552C22-AEC3-4CD6-8FDE-717818C9039D}" srcOrd="0" destOrd="0" presId="urn:microsoft.com/office/officeart/2005/8/layout/hierarchy5"/>
    <dgm:cxn modelId="{8347F67C-91FC-4C27-A6F7-99101EC1BD5A}" type="presParOf" srcId="{5A12AD87-C71D-4AEE-BD07-6340E7BB39CD}" destId="{EFA34346-2CAC-48CC-A678-DD2C492A0B46}" srcOrd="9" destOrd="0" presId="urn:microsoft.com/office/officeart/2005/8/layout/hierarchy5"/>
    <dgm:cxn modelId="{1D35C602-D7C7-4DB1-9CBC-63F358FDE918}" type="presParOf" srcId="{EFA34346-2CAC-48CC-A678-DD2C492A0B46}" destId="{DF664C31-DCE2-4463-A890-313B0D7F4EA5}" srcOrd="0" destOrd="0" presId="urn:microsoft.com/office/officeart/2005/8/layout/hierarchy5"/>
    <dgm:cxn modelId="{CBEA3024-1611-433F-ADFD-D8E7DA0C1796}" type="presParOf" srcId="{EFA34346-2CAC-48CC-A678-DD2C492A0B46}" destId="{D037F9A1-167C-4934-91FD-10620B0A1F85}" srcOrd="1" destOrd="0" presId="urn:microsoft.com/office/officeart/2005/8/layout/hierarchy5"/>
    <dgm:cxn modelId="{C97E5B77-3D97-44B9-8339-1910F7A1FDB3}" type="presParOf" srcId="{5A12AD87-C71D-4AEE-BD07-6340E7BB39CD}" destId="{6A492A45-DAA7-4FB2-978A-5CB4AF4B86CA}" srcOrd="10" destOrd="0" presId="urn:microsoft.com/office/officeart/2005/8/layout/hierarchy5"/>
    <dgm:cxn modelId="{6605FBD9-EE4C-42AA-996A-30A20694B616}" type="presParOf" srcId="{6A492A45-DAA7-4FB2-978A-5CB4AF4B86CA}" destId="{BFBE7C35-C90E-4BC3-9062-835B313F7EA3}" srcOrd="0" destOrd="0" presId="urn:microsoft.com/office/officeart/2005/8/layout/hierarchy5"/>
    <dgm:cxn modelId="{9A96183F-9F62-4AB5-B21C-CD35C66CFB3C}" type="presParOf" srcId="{5A12AD87-C71D-4AEE-BD07-6340E7BB39CD}" destId="{F64A32ED-3652-4F28-8746-44D490B881FD}" srcOrd="11" destOrd="0" presId="urn:microsoft.com/office/officeart/2005/8/layout/hierarchy5"/>
    <dgm:cxn modelId="{7CFD9D51-BEBE-48DF-BC97-2E7DD897AB5B}" type="presParOf" srcId="{F64A32ED-3652-4F28-8746-44D490B881FD}" destId="{54D620E5-267E-4FB3-B120-4822923E1204}" srcOrd="0" destOrd="0" presId="urn:microsoft.com/office/officeart/2005/8/layout/hierarchy5"/>
    <dgm:cxn modelId="{3DB1D587-ED0D-40A8-95C9-7F35710FD6B2}" type="presParOf" srcId="{F64A32ED-3652-4F28-8746-44D490B881FD}" destId="{D179BDB3-CE63-471D-8051-62E7094C5795}" srcOrd="1" destOrd="0" presId="urn:microsoft.com/office/officeart/2005/8/layout/hierarchy5"/>
    <dgm:cxn modelId="{0E8DE617-88D9-4462-B57F-027B609471D5}" type="presParOf" srcId="{520A968C-BDEC-40A5-9866-1C4D9C51F119}" destId="{AF99DC90-4660-4A42-9D38-7FE5D2249712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F1E61E-AABE-4E3D-A4F4-F7FBC6AF63B9}" type="doc">
      <dgm:prSet loTypeId="urn:microsoft.com/office/officeart/2005/8/layout/cycle3" loCatId="cycle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es-PY"/>
        </a:p>
      </dgm:t>
    </dgm:pt>
    <dgm:pt modelId="{9540A661-9235-4ABB-AB5C-93984929F133}">
      <dgm:prSet phldrT="[Texto]" custT="1"/>
      <dgm:spPr>
        <a:solidFill>
          <a:srgbClr val="FF0000"/>
        </a:solidFill>
      </dgm:spPr>
      <dgm:t>
        <a:bodyPr/>
        <a:lstStyle/>
        <a:p>
          <a:r>
            <a:rPr lang="es-MX" sz="2000" b="1" dirty="0"/>
            <a:t>Regulación</a:t>
          </a:r>
          <a:endParaRPr lang="es-PY" sz="2800" b="1" dirty="0"/>
        </a:p>
      </dgm:t>
    </dgm:pt>
    <dgm:pt modelId="{9A976637-509E-4C30-8A9D-A17917500C52}" type="parTrans" cxnId="{68A7A9C9-D228-46C6-B18A-A150D3253B93}">
      <dgm:prSet/>
      <dgm:spPr/>
      <dgm:t>
        <a:bodyPr/>
        <a:lstStyle/>
        <a:p>
          <a:endParaRPr lang="es-PY" sz="2000"/>
        </a:p>
      </dgm:t>
    </dgm:pt>
    <dgm:pt modelId="{8EDD4C1E-7854-492C-878C-C54014C59FA3}" type="sibTrans" cxnId="{68A7A9C9-D228-46C6-B18A-A150D3253B93}">
      <dgm:prSet/>
      <dgm:spPr/>
      <dgm:t>
        <a:bodyPr/>
        <a:lstStyle/>
        <a:p>
          <a:endParaRPr lang="es-PY" sz="2000"/>
        </a:p>
      </dgm:t>
    </dgm:pt>
    <dgm:pt modelId="{406C5E25-F333-42CA-8CA4-337DDA64BBA4}">
      <dgm:prSet phldrT="[Texto]" custT="1"/>
      <dgm:spPr>
        <a:solidFill>
          <a:srgbClr val="00B050"/>
        </a:solidFill>
      </dgm:spPr>
      <dgm:t>
        <a:bodyPr/>
        <a:lstStyle/>
        <a:p>
          <a:r>
            <a:rPr lang="es-MX" sz="2000" b="1" dirty="0"/>
            <a:t>Digitalización</a:t>
          </a:r>
          <a:endParaRPr lang="es-PY" sz="2000" b="1" dirty="0"/>
        </a:p>
      </dgm:t>
    </dgm:pt>
    <dgm:pt modelId="{56FB50D3-C3E3-4C7F-AC9C-F8477D522A54}" type="parTrans" cxnId="{75E8FD8C-81DE-41BE-9904-0A7D4D036CED}">
      <dgm:prSet/>
      <dgm:spPr/>
      <dgm:t>
        <a:bodyPr/>
        <a:lstStyle/>
        <a:p>
          <a:endParaRPr lang="es-PY" sz="2000"/>
        </a:p>
      </dgm:t>
    </dgm:pt>
    <dgm:pt modelId="{D3EF5CFC-6F8E-4A50-B041-6000FF6B512D}" type="sibTrans" cxnId="{75E8FD8C-81DE-41BE-9904-0A7D4D036CED}">
      <dgm:prSet/>
      <dgm:spPr/>
      <dgm:t>
        <a:bodyPr/>
        <a:lstStyle/>
        <a:p>
          <a:endParaRPr lang="es-PY" sz="2000"/>
        </a:p>
      </dgm:t>
    </dgm:pt>
    <dgm:pt modelId="{AFF7616A-8A63-4C56-87FA-75BF39A2699D}">
      <dgm:prSet phldrT="[Texto]" custT="1"/>
      <dgm:spPr>
        <a:solidFill>
          <a:srgbClr val="002060"/>
        </a:solidFill>
      </dgm:spPr>
      <dgm:t>
        <a:bodyPr/>
        <a:lstStyle/>
        <a:p>
          <a:r>
            <a:rPr lang="es-MX" sz="2000" b="1" dirty="0"/>
            <a:t>Mercados</a:t>
          </a:r>
          <a:endParaRPr lang="es-PY" sz="2000" b="1" dirty="0"/>
        </a:p>
      </dgm:t>
    </dgm:pt>
    <dgm:pt modelId="{A84933FE-4985-4FD6-80B0-74DBA444EDAE}" type="parTrans" cxnId="{41BD25AE-719C-4B50-85D7-6474C7C34D04}">
      <dgm:prSet/>
      <dgm:spPr/>
      <dgm:t>
        <a:bodyPr/>
        <a:lstStyle/>
        <a:p>
          <a:endParaRPr lang="es-PY" sz="2000"/>
        </a:p>
      </dgm:t>
    </dgm:pt>
    <dgm:pt modelId="{B36D18B5-80A9-4AD4-AED5-1319436DF345}" type="sibTrans" cxnId="{41BD25AE-719C-4B50-85D7-6474C7C34D04}">
      <dgm:prSet/>
      <dgm:spPr/>
      <dgm:t>
        <a:bodyPr/>
        <a:lstStyle/>
        <a:p>
          <a:endParaRPr lang="es-PY" sz="2000"/>
        </a:p>
      </dgm:t>
    </dgm:pt>
    <dgm:pt modelId="{E1F75A34-4956-4471-93EF-C0BE376D780E}">
      <dgm:prSet phldrT="[Texto]" custT="1"/>
      <dgm:spPr>
        <a:solidFill>
          <a:srgbClr val="FFC000"/>
        </a:solidFill>
      </dgm:spPr>
      <dgm:t>
        <a:bodyPr/>
        <a:lstStyle/>
        <a:p>
          <a:r>
            <a:rPr lang="es-MX" sz="2000" b="1" dirty="0"/>
            <a:t>Otros</a:t>
          </a:r>
          <a:endParaRPr lang="es-PY" sz="2000" b="1" dirty="0"/>
        </a:p>
      </dgm:t>
    </dgm:pt>
    <dgm:pt modelId="{3E330A3A-ACCA-47C8-8684-A7088ECAB64E}" type="parTrans" cxnId="{EA8A2AE7-F294-4172-9D0A-0522830E3E30}">
      <dgm:prSet/>
      <dgm:spPr/>
      <dgm:t>
        <a:bodyPr/>
        <a:lstStyle/>
        <a:p>
          <a:endParaRPr lang="es-PY" sz="2000"/>
        </a:p>
      </dgm:t>
    </dgm:pt>
    <dgm:pt modelId="{4C2AF5FF-9DD7-4F67-97B2-3062007F2882}" type="sibTrans" cxnId="{EA8A2AE7-F294-4172-9D0A-0522830E3E30}">
      <dgm:prSet/>
      <dgm:spPr/>
      <dgm:t>
        <a:bodyPr/>
        <a:lstStyle/>
        <a:p>
          <a:endParaRPr lang="es-PY" sz="2000"/>
        </a:p>
      </dgm:t>
    </dgm:pt>
    <dgm:pt modelId="{957D66C5-9654-4488-87BF-3327090D7F70}" type="pres">
      <dgm:prSet presAssocID="{FBF1E61E-AABE-4E3D-A4F4-F7FBC6AF63B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4C2C187-C9DD-4822-8DA6-F29D66F91621}" type="pres">
      <dgm:prSet presAssocID="{FBF1E61E-AABE-4E3D-A4F4-F7FBC6AF63B9}" presName="cycle" presStyleCnt="0"/>
      <dgm:spPr/>
    </dgm:pt>
    <dgm:pt modelId="{FDFA02AB-5374-4656-B13A-C235403BBD77}" type="pres">
      <dgm:prSet presAssocID="{9540A661-9235-4ABB-AB5C-93984929F133}" presName="nodeFirs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A1CB4F5-7AC4-4187-BD7D-C9622414C1FB}" type="pres">
      <dgm:prSet presAssocID="{8EDD4C1E-7854-492C-878C-C54014C59FA3}" presName="sibTransFirstNode" presStyleLbl="bgShp" presStyleIdx="0" presStyleCnt="1"/>
      <dgm:spPr/>
      <dgm:t>
        <a:bodyPr/>
        <a:lstStyle/>
        <a:p>
          <a:endParaRPr lang="es-ES"/>
        </a:p>
      </dgm:t>
    </dgm:pt>
    <dgm:pt modelId="{7FAE8272-D31B-4913-889A-429E07941442}" type="pres">
      <dgm:prSet presAssocID="{406C5E25-F333-42CA-8CA4-337DDA64BBA4}" presName="nodeFollowingNodes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FA562A4-8CD7-41B2-88D4-061E372B2E8F}" type="pres">
      <dgm:prSet presAssocID="{AFF7616A-8A63-4C56-87FA-75BF39A2699D}" presName="nodeFollowingNodes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12A5144-D6C1-4D7C-A9A4-6B9943874923}" type="pres">
      <dgm:prSet presAssocID="{E1F75A34-4956-4471-93EF-C0BE376D780E}" presName="nodeFollowingNodes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8A7A9C9-D228-46C6-B18A-A150D3253B93}" srcId="{FBF1E61E-AABE-4E3D-A4F4-F7FBC6AF63B9}" destId="{9540A661-9235-4ABB-AB5C-93984929F133}" srcOrd="0" destOrd="0" parTransId="{9A976637-509E-4C30-8A9D-A17917500C52}" sibTransId="{8EDD4C1E-7854-492C-878C-C54014C59FA3}"/>
    <dgm:cxn modelId="{90F5E723-F5F8-44AE-AB90-BA982EA808DB}" type="presOf" srcId="{E1F75A34-4956-4471-93EF-C0BE376D780E}" destId="{512A5144-D6C1-4D7C-A9A4-6B9943874923}" srcOrd="0" destOrd="0" presId="urn:microsoft.com/office/officeart/2005/8/layout/cycle3"/>
    <dgm:cxn modelId="{18C4A024-8B65-4514-9391-E05D3A23F700}" type="presOf" srcId="{8EDD4C1E-7854-492C-878C-C54014C59FA3}" destId="{4A1CB4F5-7AC4-4187-BD7D-C9622414C1FB}" srcOrd="0" destOrd="0" presId="urn:microsoft.com/office/officeart/2005/8/layout/cycle3"/>
    <dgm:cxn modelId="{75E8FD8C-81DE-41BE-9904-0A7D4D036CED}" srcId="{FBF1E61E-AABE-4E3D-A4F4-F7FBC6AF63B9}" destId="{406C5E25-F333-42CA-8CA4-337DDA64BBA4}" srcOrd="1" destOrd="0" parTransId="{56FB50D3-C3E3-4C7F-AC9C-F8477D522A54}" sibTransId="{D3EF5CFC-6F8E-4A50-B041-6000FF6B512D}"/>
    <dgm:cxn modelId="{82E086A8-00D6-4C21-ADC0-0A7150CD0201}" type="presOf" srcId="{AFF7616A-8A63-4C56-87FA-75BF39A2699D}" destId="{DFA562A4-8CD7-41B2-88D4-061E372B2E8F}" srcOrd="0" destOrd="0" presId="urn:microsoft.com/office/officeart/2005/8/layout/cycle3"/>
    <dgm:cxn modelId="{DFA2CD6D-6294-4F5F-9430-30AF3BC76439}" type="presOf" srcId="{FBF1E61E-AABE-4E3D-A4F4-F7FBC6AF63B9}" destId="{957D66C5-9654-4488-87BF-3327090D7F70}" srcOrd="0" destOrd="0" presId="urn:microsoft.com/office/officeart/2005/8/layout/cycle3"/>
    <dgm:cxn modelId="{EA8A2AE7-F294-4172-9D0A-0522830E3E30}" srcId="{FBF1E61E-AABE-4E3D-A4F4-F7FBC6AF63B9}" destId="{E1F75A34-4956-4471-93EF-C0BE376D780E}" srcOrd="3" destOrd="0" parTransId="{3E330A3A-ACCA-47C8-8684-A7088ECAB64E}" sibTransId="{4C2AF5FF-9DD7-4F67-97B2-3062007F2882}"/>
    <dgm:cxn modelId="{41BD25AE-719C-4B50-85D7-6474C7C34D04}" srcId="{FBF1E61E-AABE-4E3D-A4F4-F7FBC6AF63B9}" destId="{AFF7616A-8A63-4C56-87FA-75BF39A2699D}" srcOrd="2" destOrd="0" parTransId="{A84933FE-4985-4FD6-80B0-74DBA444EDAE}" sibTransId="{B36D18B5-80A9-4AD4-AED5-1319436DF345}"/>
    <dgm:cxn modelId="{7D1DF8D4-D8B7-4CA7-8DCE-8D03EC8930E6}" type="presOf" srcId="{406C5E25-F333-42CA-8CA4-337DDA64BBA4}" destId="{7FAE8272-D31B-4913-889A-429E07941442}" srcOrd="0" destOrd="0" presId="urn:microsoft.com/office/officeart/2005/8/layout/cycle3"/>
    <dgm:cxn modelId="{FAD95332-9B18-4CCA-9AF7-6327E032618D}" type="presOf" srcId="{9540A661-9235-4ABB-AB5C-93984929F133}" destId="{FDFA02AB-5374-4656-B13A-C235403BBD77}" srcOrd="0" destOrd="0" presId="urn:microsoft.com/office/officeart/2005/8/layout/cycle3"/>
    <dgm:cxn modelId="{8CAB2D03-0AAB-4C32-9BEA-80F3A8DE87E0}" type="presParOf" srcId="{957D66C5-9654-4488-87BF-3327090D7F70}" destId="{D4C2C187-C9DD-4822-8DA6-F29D66F91621}" srcOrd="0" destOrd="0" presId="urn:microsoft.com/office/officeart/2005/8/layout/cycle3"/>
    <dgm:cxn modelId="{E9883D13-D2E9-44A5-81EA-36EBEA813322}" type="presParOf" srcId="{D4C2C187-C9DD-4822-8DA6-F29D66F91621}" destId="{FDFA02AB-5374-4656-B13A-C235403BBD77}" srcOrd="0" destOrd="0" presId="urn:microsoft.com/office/officeart/2005/8/layout/cycle3"/>
    <dgm:cxn modelId="{1EF1D4E4-DBE4-4E43-AE9D-061FD7B1EE93}" type="presParOf" srcId="{D4C2C187-C9DD-4822-8DA6-F29D66F91621}" destId="{4A1CB4F5-7AC4-4187-BD7D-C9622414C1FB}" srcOrd="1" destOrd="0" presId="urn:microsoft.com/office/officeart/2005/8/layout/cycle3"/>
    <dgm:cxn modelId="{14CB4393-3F72-4F77-A95E-E4CEC5E3FA0A}" type="presParOf" srcId="{D4C2C187-C9DD-4822-8DA6-F29D66F91621}" destId="{7FAE8272-D31B-4913-889A-429E07941442}" srcOrd="2" destOrd="0" presId="urn:microsoft.com/office/officeart/2005/8/layout/cycle3"/>
    <dgm:cxn modelId="{C1AB1758-A48A-45D7-8DD9-785ECBF71428}" type="presParOf" srcId="{D4C2C187-C9DD-4822-8DA6-F29D66F91621}" destId="{DFA562A4-8CD7-41B2-88D4-061E372B2E8F}" srcOrd="3" destOrd="0" presId="urn:microsoft.com/office/officeart/2005/8/layout/cycle3"/>
    <dgm:cxn modelId="{9377793C-4E98-4607-94BE-F7D7E1CA0F0B}" type="presParOf" srcId="{D4C2C187-C9DD-4822-8DA6-F29D66F91621}" destId="{512A5144-D6C1-4D7C-A9A4-6B9943874923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160A06-3907-4216-8567-B1CA54A3B11A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</dgm:pt>
    <dgm:pt modelId="{FE323BCD-4542-423C-95BC-CA35CC0C6E70}">
      <dgm:prSet phldrT="[Texto]"/>
      <dgm:spPr>
        <a:solidFill>
          <a:srgbClr val="FF0000"/>
        </a:solidFill>
      </dgm:spPr>
      <dgm:t>
        <a:bodyPr/>
        <a:lstStyle/>
        <a:p>
          <a:r>
            <a:rPr lang="es-MX" dirty="0" smtClean="0"/>
            <a:t>Riesgos no predecibles</a:t>
          </a:r>
          <a:endParaRPr lang="es-MX" dirty="0"/>
        </a:p>
      </dgm:t>
    </dgm:pt>
    <dgm:pt modelId="{5B7652A5-DC80-4E05-849C-8792FF5556E5}" type="parTrans" cxnId="{E89723C9-CA9C-475A-88AB-208139044C83}">
      <dgm:prSet/>
      <dgm:spPr/>
      <dgm:t>
        <a:bodyPr/>
        <a:lstStyle/>
        <a:p>
          <a:endParaRPr lang="es-MX"/>
        </a:p>
      </dgm:t>
    </dgm:pt>
    <dgm:pt modelId="{C5712961-EB2B-434E-8183-85C89EFD7834}" type="sibTrans" cxnId="{E89723C9-CA9C-475A-88AB-208139044C83}">
      <dgm:prSet/>
      <dgm:spPr/>
      <dgm:t>
        <a:bodyPr/>
        <a:lstStyle/>
        <a:p>
          <a:endParaRPr lang="es-MX"/>
        </a:p>
      </dgm:t>
    </dgm:pt>
    <dgm:pt modelId="{53ACBD55-949B-48FC-91FD-5CB44A0DCA57}">
      <dgm:prSet phldrT="[Texto]"/>
      <dgm:spPr>
        <a:solidFill>
          <a:schemeClr val="accent2"/>
        </a:solidFill>
      </dgm:spPr>
      <dgm:t>
        <a:bodyPr/>
        <a:lstStyle/>
        <a:p>
          <a:r>
            <a:rPr lang="es-MX" dirty="0" smtClean="0"/>
            <a:t>Riesgos conocidos</a:t>
          </a:r>
          <a:endParaRPr lang="es-MX" dirty="0"/>
        </a:p>
      </dgm:t>
    </dgm:pt>
    <dgm:pt modelId="{AF6B8BAC-785E-4EF7-9A82-B2F1525F040B}" type="parTrans" cxnId="{A2E31E68-4E69-433F-8638-339B2E493F72}">
      <dgm:prSet/>
      <dgm:spPr/>
      <dgm:t>
        <a:bodyPr/>
        <a:lstStyle/>
        <a:p>
          <a:endParaRPr lang="es-MX"/>
        </a:p>
      </dgm:t>
    </dgm:pt>
    <dgm:pt modelId="{D4D3D873-D2FF-415F-9E55-93DBBBB7202B}" type="sibTrans" cxnId="{A2E31E68-4E69-433F-8638-339B2E493F72}">
      <dgm:prSet/>
      <dgm:spPr/>
      <dgm:t>
        <a:bodyPr/>
        <a:lstStyle/>
        <a:p>
          <a:endParaRPr lang="es-MX"/>
        </a:p>
      </dgm:t>
    </dgm:pt>
    <dgm:pt modelId="{6C9B9467-791D-45B0-A393-D2995DFF863F}">
      <dgm:prSet phldrT="[Texto]"/>
      <dgm:spPr>
        <a:solidFill>
          <a:srgbClr val="00B050"/>
        </a:solidFill>
      </dgm:spPr>
      <dgm:t>
        <a:bodyPr/>
        <a:lstStyle/>
        <a:p>
          <a:r>
            <a:rPr lang="es-MX" dirty="0" smtClean="0"/>
            <a:t>Riesgos predecibles</a:t>
          </a:r>
          <a:endParaRPr lang="es-MX" dirty="0"/>
        </a:p>
      </dgm:t>
    </dgm:pt>
    <dgm:pt modelId="{3E99AAE1-9F60-4E84-8008-565E5436FA78}" type="parTrans" cxnId="{F9BB53E9-9EA7-46A2-8E47-A0331AEEB895}">
      <dgm:prSet/>
      <dgm:spPr/>
      <dgm:t>
        <a:bodyPr/>
        <a:lstStyle/>
        <a:p>
          <a:endParaRPr lang="es-MX"/>
        </a:p>
      </dgm:t>
    </dgm:pt>
    <dgm:pt modelId="{F5E0B9E0-8454-4ED0-81C3-DFA5A68951AC}" type="sibTrans" cxnId="{F9BB53E9-9EA7-46A2-8E47-A0331AEEB895}">
      <dgm:prSet/>
      <dgm:spPr/>
      <dgm:t>
        <a:bodyPr/>
        <a:lstStyle/>
        <a:p>
          <a:endParaRPr lang="es-MX"/>
        </a:p>
      </dgm:t>
    </dgm:pt>
    <dgm:pt modelId="{3A394F3A-3B75-467A-BE65-609A11DFE603}" type="pres">
      <dgm:prSet presAssocID="{F8160A06-3907-4216-8567-B1CA54A3B11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4035F197-9196-413D-95FA-EF8B2422BE27}" type="pres">
      <dgm:prSet presAssocID="{FE323BCD-4542-423C-95BC-CA35CC0C6E70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97E5DC30-596D-4F8C-93F5-C0837EFE543D}" type="pres">
      <dgm:prSet presAssocID="{FE323BCD-4542-423C-95BC-CA35CC0C6E70}" presName="gear1srcNode" presStyleLbl="node1" presStyleIdx="0" presStyleCnt="3"/>
      <dgm:spPr/>
      <dgm:t>
        <a:bodyPr/>
        <a:lstStyle/>
        <a:p>
          <a:endParaRPr lang="es-MX"/>
        </a:p>
      </dgm:t>
    </dgm:pt>
    <dgm:pt modelId="{78040134-299C-4649-8772-0AFEF7E77F62}" type="pres">
      <dgm:prSet presAssocID="{FE323BCD-4542-423C-95BC-CA35CC0C6E70}" presName="gear1dstNode" presStyleLbl="node1" presStyleIdx="0" presStyleCnt="3"/>
      <dgm:spPr/>
      <dgm:t>
        <a:bodyPr/>
        <a:lstStyle/>
        <a:p>
          <a:endParaRPr lang="es-MX"/>
        </a:p>
      </dgm:t>
    </dgm:pt>
    <dgm:pt modelId="{8E11187C-5863-45F8-A749-E62F61994CD0}" type="pres">
      <dgm:prSet presAssocID="{6C9B9467-791D-45B0-A393-D2995DFF863F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553A4267-9911-4030-B8AF-78EE3FBEC8A2}" type="pres">
      <dgm:prSet presAssocID="{6C9B9467-791D-45B0-A393-D2995DFF863F}" presName="gear2srcNode" presStyleLbl="node1" presStyleIdx="1" presStyleCnt="3"/>
      <dgm:spPr/>
      <dgm:t>
        <a:bodyPr/>
        <a:lstStyle/>
        <a:p>
          <a:endParaRPr lang="es-MX"/>
        </a:p>
      </dgm:t>
    </dgm:pt>
    <dgm:pt modelId="{A67539B4-E219-42E3-95A5-3224CF85B5EA}" type="pres">
      <dgm:prSet presAssocID="{6C9B9467-791D-45B0-A393-D2995DFF863F}" presName="gear2dstNode" presStyleLbl="node1" presStyleIdx="1" presStyleCnt="3"/>
      <dgm:spPr/>
      <dgm:t>
        <a:bodyPr/>
        <a:lstStyle/>
        <a:p>
          <a:endParaRPr lang="es-MX"/>
        </a:p>
      </dgm:t>
    </dgm:pt>
    <dgm:pt modelId="{5AB9101C-F1AF-4C38-883A-4F791B1BD367}" type="pres">
      <dgm:prSet presAssocID="{53ACBD55-949B-48FC-91FD-5CB44A0DCA57}" presName="gear3" presStyleLbl="node1" presStyleIdx="2" presStyleCnt="3"/>
      <dgm:spPr/>
      <dgm:t>
        <a:bodyPr/>
        <a:lstStyle/>
        <a:p>
          <a:endParaRPr lang="es-MX"/>
        </a:p>
      </dgm:t>
    </dgm:pt>
    <dgm:pt modelId="{632821DC-E5AB-495B-A6AF-5CAB6FAC3D14}" type="pres">
      <dgm:prSet presAssocID="{53ACBD55-949B-48FC-91FD-5CB44A0DCA57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BEE0F7C5-5CD5-428D-A071-401197B77C2F}" type="pres">
      <dgm:prSet presAssocID="{53ACBD55-949B-48FC-91FD-5CB44A0DCA57}" presName="gear3srcNode" presStyleLbl="node1" presStyleIdx="2" presStyleCnt="3"/>
      <dgm:spPr/>
      <dgm:t>
        <a:bodyPr/>
        <a:lstStyle/>
        <a:p>
          <a:endParaRPr lang="es-MX"/>
        </a:p>
      </dgm:t>
    </dgm:pt>
    <dgm:pt modelId="{847362AD-1A2C-4FA9-B1C5-0E431EBE519B}" type="pres">
      <dgm:prSet presAssocID="{53ACBD55-949B-48FC-91FD-5CB44A0DCA57}" presName="gear3dstNode" presStyleLbl="node1" presStyleIdx="2" presStyleCnt="3"/>
      <dgm:spPr/>
      <dgm:t>
        <a:bodyPr/>
        <a:lstStyle/>
        <a:p>
          <a:endParaRPr lang="es-MX"/>
        </a:p>
      </dgm:t>
    </dgm:pt>
    <dgm:pt modelId="{393B80EE-4C2A-4D7D-9DBC-669AAC659638}" type="pres">
      <dgm:prSet presAssocID="{C5712961-EB2B-434E-8183-85C89EFD7834}" presName="connector1" presStyleLbl="sibTrans2D1" presStyleIdx="0" presStyleCnt="3"/>
      <dgm:spPr/>
      <dgm:t>
        <a:bodyPr/>
        <a:lstStyle/>
        <a:p>
          <a:endParaRPr lang="es-MX"/>
        </a:p>
      </dgm:t>
    </dgm:pt>
    <dgm:pt modelId="{C241E848-FBEE-4973-9381-459D5D10FB7A}" type="pres">
      <dgm:prSet presAssocID="{F5E0B9E0-8454-4ED0-81C3-DFA5A68951AC}" presName="connector2" presStyleLbl="sibTrans2D1" presStyleIdx="1" presStyleCnt="3"/>
      <dgm:spPr/>
      <dgm:t>
        <a:bodyPr/>
        <a:lstStyle/>
        <a:p>
          <a:endParaRPr lang="es-MX"/>
        </a:p>
      </dgm:t>
    </dgm:pt>
    <dgm:pt modelId="{C8481662-2D9D-44AB-B5FD-06BB67C14E8F}" type="pres">
      <dgm:prSet presAssocID="{D4D3D873-D2FF-415F-9E55-93DBBBB7202B}" presName="connector3" presStyleLbl="sibTrans2D1" presStyleIdx="2" presStyleCnt="3"/>
      <dgm:spPr/>
      <dgm:t>
        <a:bodyPr/>
        <a:lstStyle/>
        <a:p>
          <a:endParaRPr lang="es-MX"/>
        </a:p>
      </dgm:t>
    </dgm:pt>
  </dgm:ptLst>
  <dgm:cxnLst>
    <dgm:cxn modelId="{540B74AC-7B20-432E-838A-FDAD40F0D2CF}" type="presOf" srcId="{D4D3D873-D2FF-415F-9E55-93DBBBB7202B}" destId="{C8481662-2D9D-44AB-B5FD-06BB67C14E8F}" srcOrd="0" destOrd="0" presId="urn:microsoft.com/office/officeart/2005/8/layout/gear1"/>
    <dgm:cxn modelId="{A2E31E68-4E69-433F-8638-339B2E493F72}" srcId="{F8160A06-3907-4216-8567-B1CA54A3B11A}" destId="{53ACBD55-949B-48FC-91FD-5CB44A0DCA57}" srcOrd="2" destOrd="0" parTransId="{AF6B8BAC-785E-4EF7-9A82-B2F1525F040B}" sibTransId="{D4D3D873-D2FF-415F-9E55-93DBBBB7202B}"/>
    <dgm:cxn modelId="{F936BB82-5657-49EF-AA67-ECC3496772CA}" type="presOf" srcId="{FE323BCD-4542-423C-95BC-CA35CC0C6E70}" destId="{97E5DC30-596D-4F8C-93F5-C0837EFE543D}" srcOrd="1" destOrd="0" presId="urn:microsoft.com/office/officeart/2005/8/layout/gear1"/>
    <dgm:cxn modelId="{FAF8FFBF-ECAD-4040-BE7B-95EA9BE17748}" type="presOf" srcId="{53ACBD55-949B-48FC-91FD-5CB44A0DCA57}" destId="{632821DC-E5AB-495B-A6AF-5CAB6FAC3D14}" srcOrd="1" destOrd="0" presId="urn:microsoft.com/office/officeart/2005/8/layout/gear1"/>
    <dgm:cxn modelId="{F9D65313-1CDC-40ED-834D-A60A4924861F}" type="presOf" srcId="{FE323BCD-4542-423C-95BC-CA35CC0C6E70}" destId="{78040134-299C-4649-8772-0AFEF7E77F62}" srcOrd="2" destOrd="0" presId="urn:microsoft.com/office/officeart/2005/8/layout/gear1"/>
    <dgm:cxn modelId="{0C51FCF4-4601-402F-BC1A-0A9F076B9C72}" type="presOf" srcId="{C5712961-EB2B-434E-8183-85C89EFD7834}" destId="{393B80EE-4C2A-4D7D-9DBC-669AAC659638}" srcOrd="0" destOrd="0" presId="urn:microsoft.com/office/officeart/2005/8/layout/gear1"/>
    <dgm:cxn modelId="{2773793E-EA0A-4731-BB2E-A1D024FCFD68}" type="presOf" srcId="{FE323BCD-4542-423C-95BC-CA35CC0C6E70}" destId="{4035F197-9196-413D-95FA-EF8B2422BE27}" srcOrd="0" destOrd="0" presId="urn:microsoft.com/office/officeart/2005/8/layout/gear1"/>
    <dgm:cxn modelId="{8DFD75C3-B780-49F8-8367-5B6AA6FB004B}" type="presOf" srcId="{6C9B9467-791D-45B0-A393-D2995DFF863F}" destId="{A67539B4-E219-42E3-95A5-3224CF85B5EA}" srcOrd="2" destOrd="0" presId="urn:microsoft.com/office/officeart/2005/8/layout/gear1"/>
    <dgm:cxn modelId="{D73C4D3F-01BE-4424-97EB-BB32233A51E9}" type="presOf" srcId="{6C9B9467-791D-45B0-A393-D2995DFF863F}" destId="{553A4267-9911-4030-B8AF-78EE3FBEC8A2}" srcOrd="1" destOrd="0" presId="urn:microsoft.com/office/officeart/2005/8/layout/gear1"/>
    <dgm:cxn modelId="{E5A4B73A-7AF0-4F22-8C1C-0D8207B375EA}" type="presOf" srcId="{53ACBD55-949B-48FC-91FD-5CB44A0DCA57}" destId="{847362AD-1A2C-4FA9-B1C5-0E431EBE519B}" srcOrd="3" destOrd="0" presId="urn:microsoft.com/office/officeart/2005/8/layout/gear1"/>
    <dgm:cxn modelId="{F9BB53E9-9EA7-46A2-8E47-A0331AEEB895}" srcId="{F8160A06-3907-4216-8567-B1CA54A3B11A}" destId="{6C9B9467-791D-45B0-A393-D2995DFF863F}" srcOrd="1" destOrd="0" parTransId="{3E99AAE1-9F60-4E84-8008-565E5436FA78}" sibTransId="{F5E0B9E0-8454-4ED0-81C3-DFA5A68951AC}"/>
    <dgm:cxn modelId="{F1F876A9-B70A-4C48-B90A-C57FF0A9AAFB}" type="presOf" srcId="{6C9B9467-791D-45B0-A393-D2995DFF863F}" destId="{8E11187C-5863-45F8-A749-E62F61994CD0}" srcOrd="0" destOrd="0" presId="urn:microsoft.com/office/officeart/2005/8/layout/gear1"/>
    <dgm:cxn modelId="{9703B250-E618-42F4-BEFC-5450FE4B9DE1}" type="presOf" srcId="{53ACBD55-949B-48FC-91FD-5CB44A0DCA57}" destId="{5AB9101C-F1AF-4C38-883A-4F791B1BD367}" srcOrd="0" destOrd="0" presId="urn:microsoft.com/office/officeart/2005/8/layout/gear1"/>
    <dgm:cxn modelId="{3C34EA2B-F606-4581-A285-B89E42A8AD4B}" type="presOf" srcId="{F5E0B9E0-8454-4ED0-81C3-DFA5A68951AC}" destId="{C241E848-FBEE-4973-9381-459D5D10FB7A}" srcOrd="0" destOrd="0" presId="urn:microsoft.com/office/officeart/2005/8/layout/gear1"/>
    <dgm:cxn modelId="{8B53D01B-73B8-494B-8F24-3A88B770A28E}" type="presOf" srcId="{53ACBD55-949B-48FC-91FD-5CB44A0DCA57}" destId="{BEE0F7C5-5CD5-428D-A071-401197B77C2F}" srcOrd="2" destOrd="0" presId="urn:microsoft.com/office/officeart/2005/8/layout/gear1"/>
    <dgm:cxn modelId="{1690625C-2C8E-47CF-9F40-D116603D43A4}" type="presOf" srcId="{F8160A06-3907-4216-8567-B1CA54A3B11A}" destId="{3A394F3A-3B75-467A-BE65-609A11DFE603}" srcOrd="0" destOrd="0" presId="urn:microsoft.com/office/officeart/2005/8/layout/gear1"/>
    <dgm:cxn modelId="{E89723C9-CA9C-475A-88AB-208139044C83}" srcId="{F8160A06-3907-4216-8567-B1CA54A3B11A}" destId="{FE323BCD-4542-423C-95BC-CA35CC0C6E70}" srcOrd="0" destOrd="0" parTransId="{5B7652A5-DC80-4E05-849C-8792FF5556E5}" sibTransId="{C5712961-EB2B-434E-8183-85C89EFD7834}"/>
    <dgm:cxn modelId="{0F57D5B5-EAB1-4C20-AC86-228D50179B4A}" type="presParOf" srcId="{3A394F3A-3B75-467A-BE65-609A11DFE603}" destId="{4035F197-9196-413D-95FA-EF8B2422BE27}" srcOrd="0" destOrd="0" presId="urn:microsoft.com/office/officeart/2005/8/layout/gear1"/>
    <dgm:cxn modelId="{4B501742-7FCE-4714-8F17-3770A7D840B7}" type="presParOf" srcId="{3A394F3A-3B75-467A-BE65-609A11DFE603}" destId="{97E5DC30-596D-4F8C-93F5-C0837EFE543D}" srcOrd="1" destOrd="0" presId="urn:microsoft.com/office/officeart/2005/8/layout/gear1"/>
    <dgm:cxn modelId="{48D7AB76-6CAB-4272-BD9D-9342FE7EB423}" type="presParOf" srcId="{3A394F3A-3B75-467A-BE65-609A11DFE603}" destId="{78040134-299C-4649-8772-0AFEF7E77F62}" srcOrd="2" destOrd="0" presId="urn:microsoft.com/office/officeart/2005/8/layout/gear1"/>
    <dgm:cxn modelId="{5A2C94D4-A6F5-47B1-8989-529FD557DECE}" type="presParOf" srcId="{3A394F3A-3B75-467A-BE65-609A11DFE603}" destId="{8E11187C-5863-45F8-A749-E62F61994CD0}" srcOrd="3" destOrd="0" presId="urn:microsoft.com/office/officeart/2005/8/layout/gear1"/>
    <dgm:cxn modelId="{AD5CE84B-D2F1-40B0-838D-2757017633D2}" type="presParOf" srcId="{3A394F3A-3B75-467A-BE65-609A11DFE603}" destId="{553A4267-9911-4030-B8AF-78EE3FBEC8A2}" srcOrd="4" destOrd="0" presId="urn:microsoft.com/office/officeart/2005/8/layout/gear1"/>
    <dgm:cxn modelId="{DBEB9A45-4B73-4C6A-9365-79B4965F1936}" type="presParOf" srcId="{3A394F3A-3B75-467A-BE65-609A11DFE603}" destId="{A67539B4-E219-42E3-95A5-3224CF85B5EA}" srcOrd="5" destOrd="0" presId="urn:microsoft.com/office/officeart/2005/8/layout/gear1"/>
    <dgm:cxn modelId="{4FDBAEC8-FB56-4E7C-B504-760326311A69}" type="presParOf" srcId="{3A394F3A-3B75-467A-BE65-609A11DFE603}" destId="{5AB9101C-F1AF-4C38-883A-4F791B1BD367}" srcOrd="6" destOrd="0" presId="urn:microsoft.com/office/officeart/2005/8/layout/gear1"/>
    <dgm:cxn modelId="{E1BA6C23-2B36-44B0-8569-F6CAE609A775}" type="presParOf" srcId="{3A394F3A-3B75-467A-BE65-609A11DFE603}" destId="{632821DC-E5AB-495B-A6AF-5CAB6FAC3D14}" srcOrd="7" destOrd="0" presId="urn:microsoft.com/office/officeart/2005/8/layout/gear1"/>
    <dgm:cxn modelId="{1D22C432-EDFA-43C1-8DBA-E7A4F2C92095}" type="presParOf" srcId="{3A394F3A-3B75-467A-BE65-609A11DFE603}" destId="{BEE0F7C5-5CD5-428D-A071-401197B77C2F}" srcOrd="8" destOrd="0" presId="urn:microsoft.com/office/officeart/2005/8/layout/gear1"/>
    <dgm:cxn modelId="{5ED5CEDA-7113-4D34-A177-EB08F082F6DF}" type="presParOf" srcId="{3A394F3A-3B75-467A-BE65-609A11DFE603}" destId="{847362AD-1A2C-4FA9-B1C5-0E431EBE519B}" srcOrd="9" destOrd="0" presId="urn:microsoft.com/office/officeart/2005/8/layout/gear1"/>
    <dgm:cxn modelId="{E19EA499-AC20-489C-AF73-1261BB01681B}" type="presParOf" srcId="{3A394F3A-3B75-467A-BE65-609A11DFE603}" destId="{393B80EE-4C2A-4D7D-9DBC-669AAC659638}" srcOrd="10" destOrd="0" presId="urn:microsoft.com/office/officeart/2005/8/layout/gear1"/>
    <dgm:cxn modelId="{0CEDE27C-0940-499C-ADE5-9B4006AA31A0}" type="presParOf" srcId="{3A394F3A-3B75-467A-BE65-609A11DFE603}" destId="{C241E848-FBEE-4973-9381-459D5D10FB7A}" srcOrd="11" destOrd="0" presId="urn:microsoft.com/office/officeart/2005/8/layout/gear1"/>
    <dgm:cxn modelId="{C2A28AAB-4BB7-4E25-8A2B-142D099308A1}" type="presParOf" srcId="{3A394F3A-3B75-467A-BE65-609A11DFE603}" destId="{C8481662-2D9D-44AB-B5FD-06BB67C14E8F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AC4E27D-4081-4C71-AA7D-03FCF802F4D2}" type="doc">
      <dgm:prSet loTypeId="urn:microsoft.com/office/officeart/2005/8/layout/balance1" loCatId="relationship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s-ES"/>
        </a:p>
      </dgm:t>
    </dgm:pt>
    <dgm:pt modelId="{52C60FB8-CE8E-4E86-96F7-089EECB7124B}">
      <dgm:prSet phldrT="[Texto]"/>
      <dgm:spPr/>
      <dgm:t>
        <a:bodyPr/>
        <a:lstStyle/>
        <a:p>
          <a:r>
            <a:rPr lang="es-ES" dirty="0"/>
            <a:t>Riesgos</a:t>
          </a:r>
        </a:p>
      </dgm:t>
    </dgm:pt>
    <dgm:pt modelId="{50206A34-0E48-43E5-8A97-127318167B2C}" type="parTrans" cxnId="{41612377-84BB-42E0-BAB2-6C054EFDC234}">
      <dgm:prSet/>
      <dgm:spPr/>
      <dgm:t>
        <a:bodyPr/>
        <a:lstStyle/>
        <a:p>
          <a:endParaRPr lang="es-ES"/>
        </a:p>
      </dgm:t>
    </dgm:pt>
    <dgm:pt modelId="{603E74D4-CBDF-482A-B09C-55E2E8C504FA}" type="sibTrans" cxnId="{41612377-84BB-42E0-BAB2-6C054EFDC234}">
      <dgm:prSet/>
      <dgm:spPr/>
      <dgm:t>
        <a:bodyPr/>
        <a:lstStyle/>
        <a:p>
          <a:endParaRPr lang="es-ES"/>
        </a:p>
      </dgm:t>
    </dgm:pt>
    <dgm:pt modelId="{05166EDA-70D4-4761-9003-A8AE7DE2A770}">
      <dgm:prSet phldrT="[Texto]"/>
      <dgm:spPr/>
      <dgm:t>
        <a:bodyPr/>
        <a:lstStyle/>
        <a:p>
          <a:r>
            <a:rPr lang="es-ES" dirty="0"/>
            <a:t>Operacional</a:t>
          </a:r>
        </a:p>
      </dgm:t>
    </dgm:pt>
    <dgm:pt modelId="{8896B3FF-BD23-499D-B7D9-AB2B1D831610}" type="parTrans" cxnId="{CED5AB95-BB7D-4F2F-8B25-F3E53A3B1F16}">
      <dgm:prSet/>
      <dgm:spPr/>
      <dgm:t>
        <a:bodyPr/>
        <a:lstStyle/>
        <a:p>
          <a:endParaRPr lang="es-ES"/>
        </a:p>
      </dgm:t>
    </dgm:pt>
    <dgm:pt modelId="{BD2F94AE-96B4-4DFF-B58D-597EB4CA3AC4}" type="sibTrans" cxnId="{CED5AB95-BB7D-4F2F-8B25-F3E53A3B1F16}">
      <dgm:prSet/>
      <dgm:spPr/>
      <dgm:t>
        <a:bodyPr/>
        <a:lstStyle/>
        <a:p>
          <a:endParaRPr lang="es-ES"/>
        </a:p>
      </dgm:t>
    </dgm:pt>
    <dgm:pt modelId="{D4F2D03E-A9C7-4AEF-A95C-4C334FE2A726}">
      <dgm:prSet phldrT="[Texto]"/>
      <dgm:spPr/>
      <dgm:t>
        <a:bodyPr/>
        <a:lstStyle/>
        <a:p>
          <a:r>
            <a:rPr lang="es-ES" dirty="0"/>
            <a:t>Mercado</a:t>
          </a:r>
        </a:p>
      </dgm:t>
    </dgm:pt>
    <dgm:pt modelId="{17827F33-FE7C-491A-86FC-5E085F022567}" type="parTrans" cxnId="{ADAA1F7E-E535-43ED-B266-43FA7998432A}">
      <dgm:prSet/>
      <dgm:spPr/>
      <dgm:t>
        <a:bodyPr/>
        <a:lstStyle/>
        <a:p>
          <a:endParaRPr lang="es-ES"/>
        </a:p>
      </dgm:t>
    </dgm:pt>
    <dgm:pt modelId="{7F704DC3-948B-4788-9F6B-00AA89019319}" type="sibTrans" cxnId="{ADAA1F7E-E535-43ED-B266-43FA7998432A}">
      <dgm:prSet/>
      <dgm:spPr/>
      <dgm:t>
        <a:bodyPr/>
        <a:lstStyle/>
        <a:p>
          <a:endParaRPr lang="es-ES"/>
        </a:p>
      </dgm:t>
    </dgm:pt>
    <dgm:pt modelId="{2F35B46C-303F-4A9D-ADD3-441E4171CE69}">
      <dgm:prSet phldrT="[Texto]"/>
      <dgm:spPr/>
      <dgm:t>
        <a:bodyPr/>
        <a:lstStyle/>
        <a:p>
          <a:r>
            <a:rPr lang="es-ES" dirty="0"/>
            <a:t>Potencial de cobertura de riesgos</a:t>
          </a:r>
        </a:p>
      </dgm:t>
    </dgm:pt>
    <dgm:pt modelId="{0536BDC2-9551-43CD-9D8C-BDEE17FC0E9E}" type="parTrans" cxnId="{82257B6F-7BCA-445F-8BCB-76CB2AB60802}">
      <dgm:prSet/>
      <dgm:spPr/>
      <dgm:t>
        <a:bodyPr/>
        <a:lstStyle/>
        <a:p>
          <a:endParaRPr lang="es-ES"/>
        </a:p>
      </dgm:t>
    </dgm:pt>
    <dgm:pt modelId="{DC0BE272-C9FC-422B-B278-F780AE13306F}" type="sibTrans" cxnId="{82257B6F-7BCA-445F-8BCB-76CB2AB60802}">
      <dgm:prSet/>
      <dgm:spPr/>
      <dgm:t>
        <a:bodyPr/>
        <a:lstStyle/>
        <a:p>
          <a:endParaRPr lang="es-ES"/>
        </a:p>
      </dgm:t>
    </dgm:pt>
    <dgm:pt modelId="{D43C2D16-F7F3-412B-A849-57424A56F315}">
      <dgm:prSet phldrT="[Texto]"/>
      <dgm:spPr/>
      <dgm:t>
        <a:bodyPr/>
        <a:lstStyle/>
        <a:p>
          <a:r>
            <a:rPr lang="es-ES" dirty="0"/>
            <a:t>Reservas</a:t>
          </a:r>
        </a:p>
      </dgm:t>
    </dgm:pt>
    <dgm:pt modelId="{52999BEC-2AAB-454D-87FE-FAD156C56CD8}" type="parTrans" cxnId="{F226A684-BEBE-4CA9-86D9-27713FB51C80}">
      <dgm:prSet/>
      <dgm:spPr/>
      <dgm:t>
        <a:bodyPr/>
        <a:lstStyle/>
        <a:p>
          <a:endParaRPr lang="es-ES"/>
        </a:p>
      </dgm:t>
    </dgm:pt>
    <dgm:pt modelId="{3ABF89CA-B656-45AF-A10E-71D2260847B8}" type="sibTrans" cxnId="{F226A684-BEBE-4CA9-86D9-27713FB51C80}">
      <dgm:prSet/>
      <dgm:spPr/>
      <dgm:t>
        <a:bodyPr/>
        <a:lstStyle/>
        <a:p>
          <a:endParaRPr lang="es-ES"/>
        </a:p>
      </dgm:t>
    </dgm:pt>
    <dgm:pt modelId="{E6B9A798-977D-4275-A2B9-84478DA25B5D}">
      <dgm:prSet phldrT="[Texto]"/>
      <dgm:spPr/>
      <dgm:t>
        <a:bodyPr/>
        <a:lstStyle/>
        <a:p>
          <a:r>
            <a:rPr lang="es-ES" dirty="0"/>
            <a:t>Patrimonio</a:t>
          </a:r>
        </a:p>
      </dgm:t>
    </dgm:pt>
    <dgm:pt modelId="{3D29D965-98C1-434F-A243-EE73AB4B3F55}" type="parTrans" cxnId="{0441C0AB-A130-4C43-8FBD-FD3A61460F4E}">
      <dgm:prSet/>
      <dgm:spPr/>
      <dgm:t>
        <a:bodyPr/>
        <a:lstStyle/>
        <a:p>
          <a:endParaRPr lang="es-ES"/>
        </a:p>
      </dgm:t>
    </dgm:pt>
    <dgm:pt modelId="{03CB2FD3-0189-42BC-B554-3C3805290F57}" type="sibTrans" cxnId="{0441C0AB-A130-4C43-8FBD-FD3A61460F4E}">
      <dgm:prSet/>
      <dgm:spPr/>
      <dgm:t>
        <a:bodyPr/>
        <a:lstStyle/>
        <a:p>
          <a:endParaRPr lang="es-ES"/>
        </a:p>
      </dgm:t>
    </dgm:pt>
    <dgm:pt modelId="{8D661E03-E6D4-49D7-8A39-177349245EBA}">
      <dgm:prSet phldrT="[Texto]"/>
      <dgm:spPr/>
      <dgm:t>
        <a:bodyPr/>
        <a:lstStyle/>
        <a:p>
          <a:r>
            <a:rPr lang="es-ES" dirty="0"/>
            <a:t>Crédito</a:t>
          </a:r>
        </a:p>
      </dgm:t>
    </dgm:pt>
    <dgm:pt modelId="{072582CA-2B92-473C-8BD7-78792F69705A}" type="parTrans" cxnId="{694E6E70-6DBC-49D3-BD7D-BBBF9610A8E0}">
      <dgm:prSet/>
      <dgm:spPr/>
      <dgm:t>
        <a:bodyPr/>
        <a:lstStyle/>
        <a:p>
          <a:endParaRPr lang="es-ES"/>
        </a:p>
      </dgm:t>
    </dgm:pt>
    <dgm:pt modelId="{F18FF6D5-29E0-4E53-AFB7-BD653135D564}" type="sibTrans" cxnId="{694E6E70-6DBC-49D3-BD7D-BBBF9610A8E0}">
      <dgm:prSet/>
      <dgm:spPr/>
      <dgm:t>
        <a:bodyPr/>
        <a:lstStyle/>
        <a:p>
          <a:endParaRPr lang="es-ES"/>
        </a:p>
      </dgm:t>
    </dgm:pt>
    <dgm:pt modelId="{43E8028B-8C88-429E-B1A0-1C7BEE61C02B}">
      <dgm:prSet phldrT="[Texto]"/>
      <dgm:spPr/>
      <dgm:t>
        <a:bodyPr/>
        <a:lstStyle/>
        <a:p>
          <a:r>
            <a:rPr lang="es-ES" dirty="0"/>
            <a:t>Remanente esperado</a:t>
          </a:r>
        </a:p>
      </dgm:t>
    </dgm:pt>
    <dgm:pt modelId="{1DD0592F-6EC5-4FCE-AD65-8B91023D6C8E}" type="parTrans" cxnId="{BC3EB6EB-3D60-4C57-9300-8D53D810504B}">
      <dgm:prSet/>
      <dgm:spPr/>
      <dgm:t>
        <a:bodyPr/>
        <a:lstStyle/>
        <a:p>
          <a:endParaRPr lang="es-ES"/>
        </a:p>
      </dgm:t>
    </dgm:pt>
    <dgm:pt modelId="{93D183E6-D528-40BA-A027-EB6833FEF5CE}" type="sibTrans" cxnId="{BC3EB6EB-3D60-4C57-9300-8D53D810504B}">
      <dgm:prSet/>
      <dgm:spPr/>
      <dgm:t>
        <a:bodyPr/>
        <a:lstStyle/>
        <a:p>
          <a:endParaRPr lang="es-ES"/>
        </a:p>
      </dgm:t>
    </dgm:pt>
    <dgm:pt modelId="{295AFCFD-5823-4384-9C43-C3196A14A0BF}">
      <dgm:prSet phldrT="[Texto]"/>
      <dgm:spPr/>
      <dgm:t>
        <a:bodyPr/>
        <a:lstStyle/>
        <a:p>
          <a:r>
            <a:rPr lang="es-ES" dirty="0"/>
            <a:t>Pasivos subordinados</a:t>
          </a:r>
        </a:p>
      </dgm:t>
    </dgm:pt>
    <dgm:pt modelId="{F72676C1-4888-464F-8168-F7E1B165839B}" type="sibTrans" cxnId="{C36CF227-DDCB-4541-96C7-24CEC3E0A19E}">
      <dgm:prSet/>
      <dgm:spPr/>
      <dgm:t>
        <a:bodyPr/>
        <a:lstStyle/>
        <a:p>
          <a:endParaRPr lang="es-ES"/>
        </a:p>
      </dgm:t>
    </dgm:pt>
    <dgm:pt modelId="{0C9F2699-990A-4BDC-AB08-25213B7E8181}" type="parTrans" cxnId="{C36CF227-DDCB-4541-96C7-24CEC3E0A19E}">
      <dgm:prSet/>
      <dgm:spPr/>
      <dgm:t>
        <a:bodyPr/>
        <a:lstStyle/>
        <a:p>
          <a:endParaRPr lang="es-ES"/>
        </a:p>
      </dgm:t>
    </dgm:pt>
    <dgm:pt modelId="{D61F4524-3BCE-4CEE-88D7-FFE98D6C92A3}" type="pres">
      <dgm:prSet presAssocID="{DAC4E27D-4081-4C71-AA7D-03FCF802F4D2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4942CA9-088A-4AB6-A33B-4E1D91BA21FF}" type="pres">
      <dgm:prSet presAssocID="{DAC4E27D-4081-4C71-AA7D-03FCF802F4D2}" presName="dummyMaxCanvas" presStyleCnt="0"/>
      <dgm:spPr/>
    </dgm:pt>
    <dgm:pt modelId="{D5757645-32FD-42E4-BEE6-CE0DC3B39A32}" type="pres">
      <dgm:prSet presAssocID="{DAC4E27D-4081-4C71-AA7D-03FCF802F4D2}" presName="parentComposite" presStyleCnt="0"/>
      <dgm:spPr/>
    </dgm:pt>
    <dgm:pt modelId="{2979E4CE-592C-4E9C-BA34-9D9B9978D0E1}" type="pres">
      <dgm:prSet presAssocID="{DAC4E27D-4081-4C71-AA7D-03FCF802F4D2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endParaRPr lang="es-ES"/>
        </a:p>
      </dgm:t>
    </dgm:pt>
    <dgm:pt modelId="{98ACA29B-6330-4900-8DDB-5529A97B50B3}" type="pres">
      <dgm:prSet presAssocID="{DAC4E27D-4081-4C71-AA7D-03FCF802F4D2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es-ES"/>
        </a:p>
      </dgm:t>
    </dgm:pt>
    <dgm:pt modelId="{170891AD-F7D5-46D7-9214-FCD8200EF35C}" type="pres">
      <dgm:prSet presAssocID="{DAC4E27D-4081-4C71-AA7D-03FCF802F4D2}" presName="childrenComposite" presStyleCnt="0"/>
      <dgm:spPr/>
    </dgm:pt>
    <dgm:pt modelId="{048C791A-63A6-478C-AA8A-8C0A05C0679F}" type="pres">
      <dgm:prSet presAssocID="{DAC4E27D-4081-4C71-AA7D-03FCF802F4D2}" presName="dummyMaxCanvas_ChildArea" presStyleCnt="0"/>
      <dgm:spPr/>
    </dgm:pt>
    <dgm:pt modelId="{4A2C1EAE-2224-4DB8-9744-78BC7D4273E5}" type="pres">
      <dgm:prSet presAssocID="{DAC4E27D-4081-4C71-AA7D-03FCF802F4D2}" presName="fulcrum" presStyleLbl="alignAccFollowNode1" presStyleIdx="2" presStyleCnt="4"/>
      <dgm:spPr/>
    </dgm:pt>
    <dgm:pt modelId="{224C3446-ED54-4219-8302-DE57801A5533}" type="pres">
      <dgm:prSet presAssocID="{DAC4E27D-4081-4C71-AA7D-03FCF802F4D2}" presName="balance_34" presStyleLbl="alignAccFollowNode1" presStyleIdx="3" presStyleCnt="4">
        <dgm:presLayoutVars>
          <dgm:bulletEnabled val="1"/>
        </dgm:presLayoutVars>
      </dgm:prSet>
      <dgm:spPr/>
    </dgm:pt>
    <dgm:pt modelId="{7E846160-4F18-4A16-BD11-61B31FA37771}" type="pres">
      <dgm:prSet presAssocID="{DAC4E27D-4081-4C71-AA7D-03FCF802F4D2}" presName="right_34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F21D84D-D006-4481-8071-90EDC91A44E4}" type="pres">
      <dgm:prSet presAssocID="{DAC4E27D-4081-4C71-AA7D-03FCF802F4D2}" presName="right_34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4A4286D-6072-4026-A96F-E6B600861CA8}" type="pres">
      <dgm:prSet presAssocID="{DAC4E27D-4081-4C71-AA7D-03FCF802F4D2}" presName="right_34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5C33990-3BFE-4240-B2AF-3DA05F783DEF}" type="pres">
      <dgm:prSet presAssocID="{DAC4E27D-4081-4C71-AA7D-03FCF802F4D2}" presName="right_34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5FDD60-29BF-490E-A541-159BAFD0D846}" type="pres">
      <dgm:prSet presAssocID="{DAC4E27D-4081-4C71-AA7D-03FCF802F4D2}" presName="left_34_1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1A2776C-20AF-4D1A-9AB8-CDC534EEBEB7}" type="pres">
      <dgm:prSet presAssocID="{DAC4E27D-4081-4C71-AA7D-03FCF802F4D2}" presName="left_34_2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225D5D6-F522-466A-AB50-4AACBB0B8EFB}" type="pres">
      <dgm:prSet presAssocID="{DAC4E27D-4081-4C71-AA7D-03FCF802F4D2}" presName="left_34_3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CED5AB95-BB7D-4F2F-8B25-F3E53A3B1F16}" srcId="{52C60FB8-CE8E-4E86-96F7-089EECB7124B}" destId="{05166EDA-70D4-4761-9003-A8AE7DE2A770}" srcOrd="0" destOrd="0" parTransId="{8896B3FF-BD23-499D-B7D9-AB2B1D831610}" sibTransId="{BD2F94AE-96B4-4DFF-B58D-597EB4CA3AC4}"/>
    <dgm:cxn modelId="{41612377-84BB-42E0-BAB2-6C054EFDC234}" srcId="{DAC4E27D-4081-4C71-AA7D-03FCF802F4D2}" destId="{52C60FB8-CE8E-4E86-96F7-089EECB7124B}" srcOrd="0" destOrd="0" parTransId="{50206A34-0E48-43E5-8A97-127318167B2C}" sibTransId="{603E74D4-CBDF-482A-B09C-55E2E8C504FA}"/>
    <dgm:cxn modelId="{82257B6F-7BCA-445F-8BCB-76CB2AB60802}" srcId="{DAC4E27D-4081-4C71-AA7D-03FCF802F4D2}" destId="{2F35B46C-303F-4A9D-ADD3-441E4171CE69}" srcOrd="1" destOrd="0" parTransId="{0536BDC2-9551-43CD-9D8C-BDEE17FC0E9E}" sibTransId="{DC0BE272-C9FC-422B-B278-F780AE13306F}"/>
    <dgm:cxn modelId="{ADAA1F7E-E535-43ED-B266-43FA7998432A}" srcId="{52C60FB8-CE8E-4E86-96F7-089EECB7124B}" destId="{D4F2D03E-A9C7-4AEF-A95C-4C334FE2A726}" srcOrd="1" destOrd="0" parTransId="{17827F33-FE7C-491A-86FC-5E085F022567}" sibTransId="{7F704DC3-948B-4788-9F6B-00AA89019319}"/>
    <dgm:cxn modelId="{A34B9262-667E-4ED0-B5C4-4F929BDBFAA1}" type="presOf" srcId="{DAC4E27D-4081-4C71-AA7D-03FCF802F4D2}" destId="{D61F4524-3BCE-4CEE-88D7-FFE98D6C92A3}" srcOrd="0" destOrd="0" presId="urn:microsoft.com/office/officeart/2005/8/layout/balance1"/>
    <dgm:cxn modelId="{9DE6DE38-2E66-4221-96EE-F7FF8FFFD21E}" type="presOf" srcId="{D43C2D16-F7F3-412B-A849-57424A56F315}" destId="{9F21D84D-D006-4481-8071-90EDC91A44E4}" srcOrd="0" destOrd="0" presId="urn:microsoft.com/office/officeart/2005/8/layout/balance1"/>
    <dgm:cxn modelId="{173E35B2-7174-44C7-9E72-AD7062AB3D4E}" type="presOf" srcId="{8D661E03-E6D4-49D7-8A39-177349245EBA}" destId="{E225D5D6-F522-466A-AB50-4AACBB0B8EFB}" srcOrd="0" destOrd="0" presId="urn:microsoft.com/office/officeart/2005/8/layout/balance1"/>
    <dgm:cxn modelId="{694E6E70-6DBC-49D3-BD7D-BBBF9610A8E0}" srcId="{52C60FB8-CE8E-4E86-96F7-089EECB7124B}" destId="{8D661E03-E6D4-49D7-8A39-177349245EBA}" srcOrd="2" destOrd="0" parTransId="{072582CA-2B92-473C-8BD7-78792F69705A}" sibTransId="{F18FF6D5-29E0-4E53-AFB7-BD653135D564}"/>
    <dgm:cxn modelId="{0441C0AB-A130-4C43-8FBD-FD3A61460F4E}" srcId="{2F35B46C-303F-4A9D-ADD3-441E4171CE69}" destId="{E6B9A798-977D-4275-A2B9-84478DA25B5D}" srcOrd="2" destOrd="0" parTransId="{3D29D965-98C1-434F-A243-EE73AB4B3F55}" sibTransId="{03CB2FD3-0189-42BC-B554-3C3805290F57}"/>
    <dgm:cxn modelId="{261771EF-9BE6-4329-912D-D2C8E49F10F6}" type="presOf" srcId="{05166EDA-70D4-4761-9003-A8AE7DE2A770}" destId="{245FDD60-29BF-490E-A541-159BAFD0D846}" srcOrd="0" destOrd="0" presId="urn:microsoft.com/office/officeart/2005/8/layout/balance1"/>
    <dgm:cxn modelId="{C36CF227-DDCB-4541-96C7-24CEC3E0A19E}" srcId="{2F35B46C-303F-4A9D-ADD3-441E4171CE69}" destId="{295AFCFD-5823-4384-9C43-C3196A14A0BF}" srcOrd="0" destOrd="0" parTransId="{0C9F2699-990A-4BDC-AB08-25213B7E8181}" sibTransId="{F72676C1-4888-464F-8168-F7E1B165839B}"/>
    <dgm:cxn modelId="{377F9DB3-753D-4EFF-861A-C50C61F6FCCB}" type="presOf" srcId="{43E8028B-8C88-429E-B1A0-1C7BEE61C02B}" destId="{E5C33990-3BFE-4240-B2AF-3DA05F783DEF}" srcOrd="0" destOrd="0" presId="urn:microsoft.com/office/officeart/2005/8/layout/balance1"/>
    <dgm:cxn modelId="{A3BE9A0F-8285-4C86-ACE8-36F747F8CF42}" type="presOf" srcId="{D4F2D03E-A9C7-4AEF-A95C-4C334FE2A726}" destId="{41A2776C-20AF-4D1A-9AB8-CDC534EEBEB7}" srcOrd="0" destOrd="0" presId="urn:microsoft.com/office/officeart/2005/8/layout/balance1"/>
    <dgm:cxn modelId="{191703E2-C040-411C-AE49-0142EF458118}" type="presOf" srcId="{E6B9A798-977D-4275-A2B9-84478DA25B5D}" destId="{F4A4286D-6072-4026-A96F-E6B600861CA8}" srcOrd="0" destOrd="0" presId="urn:microsoft.com/office/officeart/2005/8/layout/balance1"/>
    <dgm:cxn modelId="{BFB02FD9-ED7C-4C3B-8DE9-670A65C693F3}" type="presOf" srcId="{2F35B46C-303F-4A9D-ADD3-441E4171CE69}" destId="{98ACA29B-6330-4900-8DDB-5529A97B50B3}" srcOrd="0" destOrd="0" presId="urn:microsoft.com/office/officeart/2005/8/layout/balance1"/>
    <dgm:cxn modelId="{BEDF6A61-4A1B-4BF3-A9BB-0E6F509DD960}" type="presOf" srcId="{52C60FB8-CE8E-4E86-96F7-089EECB7124B}" destId="{2979E4CE-592C-4E9C-BA34-9D9B9978D0E1}" srcOrd="0" destOrd="0" presId="urn:microsoft.com/office/officeart/2005/8/layout/balance1"/>
    <dgm:cxn modelId="{BC3EB6EB-3D60-4C57-9300-8D53D810504B}" srcId="{2F35B46C-303F-4A9D-ADD3-441E4171CE69}" destId="{43E8028B-8C88-429E-B1A0-1C7BEE61C02B}" srcOrd="3" destOrd="0" parTransId="{1DD0592F-6EC5-4FCE-AD65-8B91023D6C8E}" sibTransId="{93D183E6-D528-40BA-A027-EB6833FEF5CE}"/>
    <dgm:cxn modelId="{F226A684-BEBE-4CA9-86D9-27713FB51C80}" srcId="{2F35B46C-303F-4A9D-ADD3-441E4171CE69}" destId="{D43C2D16-F7F3-412B-A849-57424A56F315}" srcOrd="1" destOrd="0" parTransId="{52999BEC-2AAB-454D-87FE-FAD156C56CD8}" sibTransId="{3ABF89CA-B656-45AF-A10E-71D2260847B8}"/>
    <dgm:cxn modelId="{6104EBC4-3346-44B1-91DE-D9D5E154EE4E}" type="presOf" srcId="{295AFCFD-5823-4384-9C43-C3196A14A0BF}" destId="{7E846160-4F18-4A16-BD11-61B31FA37771}" srcOrd="0" destOrd="0" presId="urn:microsoft.com/office/officeart/2005/8/layout/balance1"/>
    <dgm:cxn modelId="{6D471E83-4A96-42AD-8073-998E93E07B7A}" type="presParOf" srcId="{D61F4524-3BCE-4CEE-88D7-FFE98D6C92A3}" destId="{54942CA9-088A-4AB6-A33B-4E1D91BA21FF}" srcOrd="0" destOrd="0" presId="urn:microsoft.com/office/officeart/2005/8/layout/balance1"/>
    <dgm:cxn modelId="{B82DB652-FC20-4827-95B6-12363CC316B8}" type="presParOf" srcId="{D61F4524-3BCE-4CEE-88D7-FFE98D6C92A3}" destId="{D5757645-32FD-42E4-BEE6-CE0DC3B39A32}" srcOrd="1" destOrd="0" presId="urn:microsoft.com/office/officeart/2005/8/layout/balance1"/>
    <dgm:cxn modelId="{00F29B3A-3FDD-4808-9464-6906FB331B82}" type="presParOf" srcId="{D5757645-32FD-42E4-BEE6-CE0DC3B39A32}" destId="{2979E4CE-592C-4E9C-BA34-9D9B9978D0E1}" srcOrd="0" destOrd="0" presId="urn:microsoft.com/office/officeart/2005/8/layout/balance1"/>
    <dgm:cxn modelId="{7E306587-74FE-408E-964F-F7681E605879}" type="presParOf" srcId="{D5757645-32FD-42E4-BEE6-CE0DC3B39A32}" destId="{98ACA29B-6330-4900-8DDB-5529A97B50B3}" srcOrd="1" destOrd="0" presId="urn:microsoft.com/office/officeart/2005/8/layout/balance1"/>
    <dgm:cxn modelId="{938E63DF-9734-49A1-97A4-A202AC8159A0}" type="presParOf" srcId="{D61F4524-3BCE-4CEE-88D7-FFE98D6C92A3}" destId="{170891AD-F7D5-46D7-9214-FCD8200EF35C}" srcOrd="2" destOrd="0" presId="urn:microsoft.com/office/officeart/2005/8/layout/balance1"/>
    <dgm:cxn modelId="{C736D9EF-B2EB-42B5-9DEE-417B9F944CE2}" type="presParOf" srcId="{170891AD-F7D5-46D7-9214-FCD8200EF35C}" destId="{048C791A-63A6-478C-AA8A-8C0A05C0679F}" srcOrd="0" destOrd="0" presId="urn:microsoft.com/office/officeart/2005/8/layout/balance1"/>
    <dgm:cxn modelId="{24293D71-1DCF-42AE-8B2B-A7ACDC97150A}" type="presParOf" srcId="{170891AD-F7D5-46D7-9214-FCD8200EF35C}" destId="{4A2C1EAE-2224-4DB8-9744-78BC7D4273E5}" srcOrd="1" destOrd="0" presId="urn:microsoft.com/office/officeart/2005/8/layout/balance1"/>
    <dgm:cxn modelId="{E3CF1118-54A2-4495-8F0F-4469ABF5F60D}" type="presParOf" srcId="{170891AD-F7D5-46D7-9214-FCD8200EF35C}" destId="{224C3446-ED54-4219-8302-DE57801A5533}" srcOrd="2" destOrd="0" presId="urn:microsoft.com/office/officeart/2005/8/layout/balance1"/>
    <dgm:cxn modelId="{094DE64D-93EB-4761-A371-F4F61FA806D5}" type="presParOf" srcId="{170891AD-F7D5-46D7-9214-FCD8200EF35C}" destId="{7E846160-4F18-4A16-BD11-61B31FA37771}" srcOrd="3" destOrd="0" presId="urn:microsoft.com/office/officeart/2005/8/layout/balance1"/>
    <dgm:cxn modelId="{0190685B-9844-44C3-A904-164716C6BD90}" type="presParOf" srcId="{170891AD-F7D5-46D7-9214-FCD8200EF35C}" destId="{9F21D84D-D006-4481-8071-90EDC91A44E4}" srcOrd="4" destOrd="0" presId="urn:microsoft.com/office/officeart/2005/8/layout/balance1"/>
    <dgm:cxn modelId="{B8EC0A79-E8CE-4F3D-B307-9F98E1A68FDF}" type="presParOf" srcId="{170891AD-F7D5-46D7-9214-FCD8200EF35C}" destId="{F4A4286D-6072-4026-A96F-E6B600861CA8}" srcOrd="5" destOrd="0" presId="urn:microsoft.com/office/officeart/2005/8/layout/balance1"/>
    <dgm:cxn modelId="{5114E84E-9D67-4C73-BD09-D880FA0F8279}" type="presParOf" srcId="{170891AD-F7D5-46D7-9214-FCD8200EF35C}" destId="{E5C33990-3BFE-4240-B2AF-3DA05F783DEF}" srcOrd="6" destOrd="0" presId="urn:microsoft.com/office/officeart/2005/8/layout/balance1"/>
    <dgm:cxn modelId="{BEB8DBB9-6367-4587-ACE5-CB808D83A99A}" type="presParOf" srcId="{170891AD-F7D5-46D7-9214-FCD8200EF35C}" destId="{245FDD60-29BF-490E-A541-159BAFD0D846}" srcOrd="7" destOrd="0" presId="urn:microsoft.com/office/officeart/2005/8/layout/balance1"/>
    <dgm:cxn modelId="{E7EF9471-DC65-4528-B469-EBA27B703EA7}" type="presParOf" srcId="{170891AD-F7D5-46D7-9214-FCD8200EF35C}" destId="{41A2776C-20AF-4D1A-9AB8-CDC534EEBEB7}" srcOrd="8" destOrd="0" presId="urn:microsoft.com/office/officeart/2005/8/layout/balance1"/>
    <dgm:cxn modelId="{C86AE826-5392-4C12-8278-F21C67B9F8F5}" type="presParOf" srcId="{170891AD-F7D5-46D7-9214-FCD8200EF35C}" destId="{E225D5D6-F522-466A-AB50-4AACBB0B8EFB}" srcOrd="9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14F7A0-88B1-48D8-AF34-5D556C955A08}">
      <dsp:nvSpPr>
        <dsp:cNvPr id="0" name=""/>
        <dsp:cNvSpPr/>
      </dsp:nvSpPr>
      <dsp:spPr>
        <a:xfrm>
          <a:off x="0" y="1643076"/>
          <a:ext cx="2806005" cy="1000126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000" b="1" kern="1200" dirty="0">
              <a:latin typeface="Microsoft Sans Serif" pitchFamily="34" charset="0"/>
              <a:cs typeface="Microsoft Sans Serif" pitchFamily="34" charset="0"/>
            </a:rPr>
            <a:t>Estándares relevantes</a:t>
          </a:r>
          <a:endParaRPr lang="es-ES" sz="3000" kern="1200" dirty="0">
            <a:latin typeface="Microsoft Sans Serif" pitchFamily="34" charset="0"/>
            <a:cs typeface="Microsoft Sans Serif" pitchFamily="34" charset="0"/>
          </a:endParaRPr>
        </a:p>
      </dsp:txBody>
      <dsp:txXfrm>
        <a:off x="29293" y="1672369"/>
        <a:ext cx="2747419" cy="941540"/>
      </dsp:txXfrm>
    </dsp:sp>
    <dsp:sp modelId="{A18D7F7B-4B14-4FFB-84B0-44C1EF7FB36F}">
      <dsp:nvSpPr>
        <dsp:cNvPr id="0" name=""/>
        <dsp:cNvSpPr/>
      </dsp:nvSpPr>
      <dsp:spPr>
        <a:xfrm rot="16874035">
          <a:off x="2068719" y="1229894"/>
          <a:ext cx="1831344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1831344" y="1511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kern="1200">
            <a:latin typeface="Antique Olive Roman" pitchFamily="34" charset="0"/>
          </a:endParaRPr>
        </a:p>
      </dsp:txBody>
      <dsp:txXfrm>
        <a:off x="2938608" y="1199228"/>
        <a:ext cx="91567" cy="91567"/>
      </dsp:txXfrm>
    </dsp:sp>
    <dsp:sp modelId="{4F28EADE-6D75-41EF-BDC8-A0166BC415B1}">
      <dsp:nvSpPr>
        <dsp:cNvPr id="0" name=""/>
        <dsp:cNvSpPr/>
      </dsp:nvSpPr>
      <dsp:spPr>
        <a:xfrm>
          <a:off x="3162778" y="63921"/>
          <a:ext cx="5468118" cy="565925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FF0000">
                <a:shade val="30000"/>
                <a:satMod val="115000"/>
              </a:srgbClr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2700000" scaled="1"/>
          <a:tileRect/>
        </a:gradFill>
        <a:ln>
          <a:solidFill>
            <a:srgbClr val="008000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b="1" kern="1200" dirty="0">
              <a:latin typeface="Antique Olive Roman" pitchFamily="34" charset="0"/>
            </a:rPr>
            <a:t>BCBS – Basilea / Supervisión</a:t>
          </a:r>
          <a:endParaRPr lang="es-ES" sz="2800" b="1" kern="1200" dirty="0">
            <a:latin typeface="Antique Olive Roman" pitchFamily="34" charset="0"/>
          </a:endParaRPr>
        </a:p>
      </dsp:txBody>
      <dsp:txXfrm>
        <a:off x="3179353" y="80496"/>
        <a:ext cx="5434968" cy="532775"/>
      </dsp:txXfrm>
    </dsp:sp>
    <dsp:sp modelId="{7EC5BAD9-7139-4BB1-97FC-E5234F415F72}">
      <dsp:nvSpPr>
        <dsp:cNvPr id="0" name=""/>
        <dsp:cNvSpPr/>
      </dsp:nvSpPr>
      <dsp:spPr>
        <a:xfrm rot="17279764">
          <a:off x="2428818" y="1608907"/>
          <a:ext cx="1091635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1091635" y="1511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kern="1200">
            <a:latin typeface="Antique Olive Roman" pitchFamily="34" charset="0"/>
          </a:endParaRPr>
        </a:p>
      </dsp:txBody>
      <dsp:txXfrm>
        <a:off x="2947345" y="1596733"/>
        <a:ext cx="54581" cy="54581"/>
      </dsp:txXfrm>
    </dsp:sp>
    <dsp:sp modelId="{DC90C9B3-4971-4D86-8CA2-1008237B9E69}">
      <dsp:nvSpPr>
        <dsp:cNvPr id="0" name=""/>
        <dsp:cNvSpPr/>
      </dsp:nvSpPr>
      <dsp:spPr>
        <a:xfrm>
          <a:off x="3143267" y="838527"/>
          <a:ext cx="5468118" cy="532764"/>
        </a:xfrm>
        <a:prstGeom prst="roundRect">
          <a:avLst>
            <a:gd name="adj" fmla="val 10000"/>
          </a:avLst>
        </a:prstGeom>
        <a:solidFill>
          <a:srgbClr val="FFC000"/>
        </a:solidFill>
        <a:ln>
          <a:solidFill>
            <a:schemeClr val="accent2">
              <a:lumMod val="75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b="1" kern="1200" dirty="0">
              <a:latin typeface="Antique Olive Roman" pitchFamily="34" charset="0"/>
            </a:rPr>
            <a:t>IASB – NIIF /  Contabilidad</a:t>
          </a:r>
        </a:p>
      </dsp:txBody>
      <dsp:txXfrm>
        <a:off x="3158871" y="854131"/>
        <a:ext cx="5436910" cy="501556"/>
      </dsp:txXfrm>
    </dsp:sp>
    <dsp:sp modelId="{016B8C0D-D4FE-4B00-A2B0-2E42C055735F}">
      <dsp:nvSpPr>
        <dsp:cNvPr id="0" name=""/>
        <dsp:cNvSpPr/>
      </dsp:nvSpPr>
      <dsp:spPr>
        <a:xfrm rot="19099509">
          <a:off x="2745565" y="1969226"/>
          <a:ext cx="477653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477653" y="1511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kern="1200">
            <a:latin typeface="Antique Olive Roman" pitchFamily="34" charset="0"/>
          </a:endParaRPr>
        </a:p>
      </dsp:txBody>
      <dsp:txXfrm>
        <a:off x="2972450" y="1972402"/>
        <a:ext cx="23882" cy="23882"/>
      </dsp:txXfrm>
    </dsp:sp>
    <dsp:sp modelId="{18A124DF-9631-4203-939A-DAE99415E708}">
      <dsp:nvSpPr>
        <dsp:cNvPr id="0" name=""/>
        <dsp:cNvSpPr/>
      </dsp:nvSpPr>
      <dsp:spPr>
        <a:xfrm>
          <a:off x="3162778" y="1556479"/>
          <a:ext cx="5468118" cy="538134"/>
        </a:xfrm>
        <a:prstGeom prst="roundRect">
          <a:avLst>
            <a:gd name="adj" fmla="val 10000"/>
          </a:avLst>
        </a:prstGeom>
        <a:solidFill>
          <a:srgbClr val="00B050"/>
        </a:solidFill>
        <a:ln>
          <a:solidFill>
            <a:srgbClr val="00B050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b="1" kern="1200" dirty="0">
              <a:latin typeface="Antique Olive Roman" pitchFamily="34" charset="0"/>
            </a:rPr>
            <a:t>IFAC – ISA / Auditoria</a:t>
          </a:r>
          <a:endParaRPr lang="es-ES" sz="2800" kern="1200" dirty="0">
            <a:latin typeface="Antique Olive Roman" pitchFamily="34" charset="0"/>
          </a:endParaRPr>
        </a:p>
      </dsp:txBody>
      <dsp:txXfrm>
        <a:off x="3178539" y="1572240"/>
        <a:ext cx="5436596" cy="506612"/>
      </dsp:txXfrm>
    </dsp:sp>
    <dsp:sp modelId="{E5C91E78-93EA-4A62-A90A-0E5E5A3091E6}">
      <dsp:nvSpPr>
        <dsp:cNvPr id="0" name=""/>
        <dsp:cNvSpPr/>
      </dsp:nvSpPr>
      <dsp:spPr>
        <a:xfrm rot="2598094">
          <a:off x="2736783" y="2302404"/>
          <a:ext cx="508521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508521" y="1511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PY" sz="500" kern="1200"/>
        </a:p>
      </dsp:txBody>
      <dsp:txXfrm>
        <a:off x="2978331" y="2304808"/>
        <a:ext cx="25426" cy="25426"/>
      </dsp:txXfrm>
    </dsp:sp>
    <dsp:sp modelId="{FCD192CC-5717-4CA7-B3DA-4D388E79111A}">
      <dsp:nvSpPr>
        <dsp:cNvPr id="0" name=""/>
        <dsp:cNvSpPr/>
      </dsp:nvSpPr>
      <dsp:spPr>
        <a:xfrm>
          <a:off x="3176083" y="2269161"/>
          <a:ext cx="5467917" cy="445483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solidFill>
            <a:srgbClr val="00B050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b="1" kern="1200" dirty="0">
              <a:latin typeface="Antique Olive Roman" pitchFamily="34" charset="0"/>
            </a:rPr>
            <a:t>COSO - COSO II - ERM</a:t>
          </a:r>
        </a:p>
      </dsp:txBody>
      <dsp:txXfrm>
        <a:off x="3189131" y="2282209"/>
        <a:ext cx="5441821" cy="419387"/>
      </dsp:txXfrm>
    </dsp:sp>
    <dsp:sp modelId="{A884066F-1C93-4FB4-9AAE-525EB9EBB870}">
      <dsp:nvSpPr>
        <dsp:cNvPr id="0" name=""/>
        <dsp:cNvSpPr/>
      </dsp:nvSpPr>
      <dsp:spPr>
        <a:xfrm rot="4243152">
          <a:off x="2463938" y="2610076"/>
          <a:ext cx="1021395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1021395" y="1511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kern="1200">
            <a:latin typeface="Antique Olive Roman" pitchFamily="34" charset="0"/>
          </a:endParaRPr>
        </a:p>
      </dsp:txBody>
      <dsp:txXfrm>
        <a:off x="2949101" y="2599658"/>
        <a:ext cx="51069" cy="51069"/>
      </dsp:txXfrm>
    </dsp:sp>
    <dsp:sp modelId="{DF664C31-DCE2-4463-A890-313B0D7F4EA5}">
      <dsp:nvSpPr>
        <dsp:cNvPr id="0" name=""/>
        <dsp:cNvSpPr/>
      </dsp:nvSpPr>
      <dsp:spPr>
        <a:xfrm>
          <a:off x="3143267" y="2862402"/>
          <a:ext cx="5468118" cy="489688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2">
                <a:lumMod val="75000"/>
                <a:shade val="30000"/>
                <a:satMod val="115000"/>
              </a:schemeClr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path path="circle">
            <a:fillToRect t="100000" r="100000"/>
          </a:path>
          <a:tileRect l="-100000" b="-10000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b="1" kern="1200" dirty="0">
              <a:latin typeface="Antique Olive Roman" pitchFamily="34" charset="0"/>
            </a:rPr>
            <a:t>FAFT / Lavado de Dinero</a:t>
          </a:r>
          <a:endParaRPr lang="es-MX" sz="2800" b="1" kern="1200" dirty="0">
            <a:latin typeface="Antique Olive Roman" pitchFamily="34" charset="0"/>
          </a:endParaRPr>
        </a:p>
      </dsp:txBody>
      <dsp:txXfrm>
        <a:off x="3157609" y="2876744"/>
        <a:ext cx="5439434" cy="461004"/>
      </dsp:txXfrm>
    </dsp:sp>
    <dsp:sp modelId="{6A492A45-DAA7-4FB2-978A-5CB4AF4B86CA}">
      <dsp:nvSpPr>
        <dsp:cNvPr id="0" name=""/>
        <dsp:cNvSpPr/>
      </dsp:nvSpPr>
      <dsp:spPr>
        <a:xfrm rot="4688262">
          <a:off x="2116584" y="2977297"/>
          <a:ext cx="1735615" cy="30234"/>
        </a:xfrm>
        <a:custGeom>
          <a:avLst/>
          <a:gdLst/>
          <a:ahLst/>
          <a:cxnLst/>
          <a:rect l="0" t="0" r="0" b="0"/>
          <a:pathLst>
            <a:path>
              <a:moveTo>
                <a:pt x="0" y="15117"/>
              </a:moveTo>
              <a:lnTo>
                <a:pt x="1735615" y="1511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kern="1200">
            <a:latin typeface="Antique Olive Roman" pitchFamily="34" charset="0"/>
          </a:endParaRPr>
        </a:p>
      </dsp:txBody>
      <dsp:txXfrm>
        <a:off x="2941001" y="2949024"/>
        <a:ext cx="86780" cy="86780"/>
      </dsp:txXfrm>
    </dsp:sp>
    <dsp:sp modelId="{54D620E5-267E-4FB3-B120-4822923E1204}">
      <dsp:nvSpPr>
        <dsp:cNvPr id="0" name=""/>
        <dsp:cNvSpPr/>
      </dsp:nvSpPr>
      <dsp:spPr>
        <a:xfrm>
          <a:off x="3162778" y="3562888"/>
          <a:ext cx="5468118" cy="557602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b="1" kern="1200" dirty="0">
              <a:latin typeface="Antique Olive Roman" pitchFamily="34" charset="0"/>
            </a:rPr>
            <a:t>OCDE / Gobierno corporativo</a:t>
          </a:r>
          <a:endParaRPr lang="es-MX" sz="2800" b="1" kern="1200" dirty="0">
            <a:latin typeface="Antique Olive Roman" pitchFamily="34" charset="0"/>
          </a:endParaRPr>
        </a:p>
      </dsp:txBody>
      <dsp:txXfrm>
        <a:off x="3179110" y="3579220"/>
        <a:ext cx="5435454" cy="5249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1CB4F5-7AC4-4187-BD7D-C9622414C1FB}">
      <dsp:nvSpPr>
        <dsp:cNvPr id="0" name=""/>
        <dsp:cNvSpPr/>
      </dsp:nvSpPr>
      <dsp:spPr>
        <a:xfrm>
          <a:off x="1511171" y="-91257"/>
          <a:ext cx="4140457" cy="4140457"/>
        </a:xfrm>
        <a:prstGeom prst="circularArrow">
          <a:avLst>
            <a:gd name="adj1" fmla="val 4668"/>
            <a:gd name="adj2" fmla="val 272909"/>
            <a:gd name="adj3" fmla="val 12932415"/>
            <a:gd name="adj4" fmla="val 17962326"/>
            <a:gd name="adj5" fmla="val 4847"/>
          </a:avLst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FDFA02AB-5374-4656-B13A-C235403BBD77}">
      <dsp:nvSpPr>
        <dsp:cNvPr id="0" name=""/>
        <dsp:cNvSpPr/>
      </dsp:nvSpPr>
      <dsp:spPr>
        <a:xfrm>
          <a:off x="2238375" y="1581"/>
          <a:ext cx="2686049" cy="1343024"/>
        </a:xfrm>
        <a:prstGeom prst="roundRect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/>
            <a:t>Regulación</a:t>
          </a:r>
          <a:endParaRPr lang="es-PY" sz="2800" b="1" kern="1200" dirty="0"/>
        </a:p>
      </dsp:txBody>
      <dsp:txXfrm>
        <a:off x="2303936" y="67142"/>
        <a:ext cx="2554927" cy="1211902"/>
      </dsp:txXfrm>
    </dsp:sp>
    <dsp:sp modelId="{7FAE8272-D31B-4913-889A-429E07941442}">
      <dsp:nvSpPr>
        <dsp:cNvPr id="0" name=""/>
        <dsp:cNvSpPr/>
      </dsp:nvSpPr>
      <dsp:spPr>
        <a:xfrm>
          <a:off x="3725074" y="1488280"/>
          <a:ext cx="2686049" cy="1343024"/>
        </a:xfrm>
        <a:prstGeom prst="roundRect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/>
            <a:t>Digitalización</a:t>
          </a:r>
          <a:endParaRPr lang="es-PY" sz="2000" b="1" kern="1200" dirty="0"/>
        </a:p>
      </dsp:txBody>
      <dsp:txXfrm>
        <a:off x="3790635" y="1553841"/>
        <a:ext cx="2554927" cy="1211902"/>
      </dsp:txXfrm>
    </dsp:sp>
    <dsp:sp modelId="{DFA562A4-8CD7-41B2-88D4-061E372B2E8F}">
      <dsp:nvSpPr>
        <dsp:cNvPr id="0" name=""/>
        <dsp:cNvSpPr/>
      </dsp:nvSpPr>
      <dsp:spPr>
        <a:xfrm>
          <a:off x="2238375" y="2974980"/>
          <a:ext cx="2686049" cy="1343024"/>
        </a:xfrm>
        <a:prstGeom prst="roundRect">
          <a:avLst/>
        </a:prstGeom>
        <a:solidFill>
          <a:srgbClr val="00206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/>
            <a:t>Mercados</a:t>
          </a:r>
          <a:endParaRPr lang="es-PY" sz="2000" b="1" kern="1200" dirty="0"/>
        </a:p>
      </dsp:txBody>
      <dsp:txXfrm>
        <a:off x="2303936" y="3040541"/>
        <a:ext cx="2554927" cy="1211902"/>
      </dsp:txXfrm>
    </dsp:sp>
    <dsp:sp modelId="{512A5144-D6C1-4D7C-A9A4-6B9943874923}">
      <dsp:nvSpPr>
        <dsp:cNvPr id="0" name=""/>
        <dsp:cNvSpPr/>
      </dsp:nvSpPr>
      <dsp:spPr>
        <a:xfrm>
          <a:off x="751675" y="1488281"/>
          <a:ext cx="2686049" cy="1343024"/>
        </a:xfrm>
        <a:prstGeom prst="roundRect">
          <a:avLst/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/>
            <a:t>Otros</a:t>
          </a:r>
          <a:endParaRPr lang="es-PY" sz="2000" b="1" kern="1200" dirty="0"/>
        </a:p>
      </dsp:txBody>
      <dsp:txXfrm>
        <a:off x="817236" y="1553842"/>
        <a:ext cx="2554927" cy="12119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35F197-9196-413D-95FA-EF8B2422BE27}">
      <dsp:nvSpPr>
        <dsp:cNvPr id="0" name=""/>
        <dsp:cNvSpPr/>
      </dsp:nvSpPr>
      <dsp:spPr>
        <a:xfrm>
          <a:off x="2844800" y="1828800"/>
          <a:ext cx="2235200" cy="2235200"/>
        </a:xfrm>
        <a:prstGeom prst="gear9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100" kern="1200" dirty="0" smtClean="0"/>
            <a:t>Riesgos no predecibles</a:t>
          </a:r>
          <a:endParaRPr lang="es-MX" sz="1100" kern="1200" dirty="0"/>
        </a:p>
      </dsp:txBody>
      <dsp:txXfrm>
        <a:off x="3294175" y="2352385"/>
        <a:ext cx="1336450" cy="1148939"/>
      </dsp:txXfrm>
    </dsp:sp>
    <dsp:sp modelId="{8E11187C-5863-45F8-A749-E62F61994CD0}">
      <dsp:nvSpPr>
        <dsp:cNvPr id="0" name=""/>
        <dsp:cNvSpPr/>
      </dsp:nvSpPr>
      <dsp:spPr>
        <a:xfrm>
          <a:off x="1544320" y="1300480"/>
          <a:ext cx="1625600" cy="1625600"/>
        </a:xfrm>
        <a:prstGeom prst="gear6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100" kern="1200" dirty="0" smtClean="0"/>
            <a:t>Riesgos predecibles</a:t>
          </a:r>
          <a:endParaRPr lang="es-MX" sz="1100" kern="1200" dirty="0"/>
        </a:p>
      </dsp:txBody>
      <dsp:txXfrm>
        <a:off x="1953570" y="1712203"/>
        <a:ext cx="807100" cy="802154"/>
      </dsp:txXfrm>
    </dsp:sp>
    <dsp:sp modelId="{5AB9101C-F1AF-4C38-883A-4F791B1BD367}">
      <dsp:nvSpPr>
        <dsp:cNvPr id="0" name=""/>
        <dsp:cNvSpPr/>
      </dsp:nvSpPr>
      <dsp:spPr>
        <a:xfrm rot="20700000">
          <a:off x="2454821" y="178981"/>
          <a:ext cx="1592756" cy="1592756"/>
        </a:xfrm>
        <a:prstGeom prst="gear6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100" kern="1200" dirty="0" smtClean="0"/>
            <a:t>Riesgos conocidos</a:t>
          </a:r>
          <a:endParaRPr lang="es-MX" sz="1100" kern="1200" dirty="0"/>
        </a:p>
      </dsp:txBody>
      <dsp:txXfrm rot="-20700000">
        <a:off x="2804160" y="528320"/>
        <a:ext cx="894080" cy="894080"/>
      </dsp:txXfrm>
    </dsp:sp>
    <dsp:sp modelId="{393B80EE-4C2A-4D7D-9DBC-669AAC659638}">
      <dsp:nvSpPr>
        <dsp:cNvPr id="0" name=""/>
        <dsp:cNvSpPr/>
      </dsp:nvSpPr>
      <dsp:spPr>
        <a:xfrm>
          <a:off x="2671505" y="1492320"/>
          <a:ext cx="2861056" cy="2861056"/>
        </a:xfrm>
        <a:prstGeom prst="circularArrow">
          <a:avLst>
            <a:gd name="adj1" fmla="val 4687"/>
            <a:gd name="adj2" fmla="val 299029"/>
            <a:gd name="adj3" fmla="val 2513083"/>
            <a:gd name="adj4" fmla="val 15867933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41E848-FBEE-4973-9381-459D5D10FB7A}">
      <dsp:nvSpPr>
        <dsp:cNvPr id="0" name=""/>
        <dsp:cNvSpPr/>
      </dsp:nvSpPr>
      <dsp:spPr>
        <a:xfrm>
          <a:off x="1256429" y="941355"/>
          <a:ext cx="2078736" cy="2078736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481662-2D9D-44AB-B5FD-06BB67C14E8F}">
      <dsp:nvSpPr>
        <dsp:cNvPr id="0" name=""/>
        <dsp:cNvSpPr/>
      </dsp:nvSpPr>
      <dsp:spPr>
        <a:xfrm>
          <a:off x="2086400" y="-169332"/>
          <a:ext cx="2241296" cy="2241296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79E4CE-592C-4E9C-BA34-9D9B9978D0E1}">
      <dsp:nvSpPr>
        <dsp:cNvPr id="0" name=""/>
        <dsp:cNvSpPr/>
      </dsp:nvSpPr>
      <dsp:spPr>
        <a:xfrm>
          <a:off x="1680781" y="0"/>
          <a:ext cx="1555051" cy="863917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kern="1200" dirty="0"/>
            <a:t>Riesgos</a:t>
          </a:r>
        </a:p>
      </dsp:txBody>
      <dsp:txXfrm>
        <a:off x="1706084" y="25303"/>
        <a:ext cx="1504445" cy="813311"/>
      </dsp:txXfrm>
    </dsp:sp>
    <dsp:sp modelId="{98ACA29B-6330-4900-8DDB-5529A97B50B3}">
      <dsp:nvSpPr>
        <dsp:cNvPr id="0" name=""/>
        <dsp:cNvSpPr/>
      </dsp:nvSpPr>
      <dsp:spPr>
        <a:xfrm>
          <a:off x="3926966" y="0"/>
          <a:ext cx="1555051" cy="863917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kern="1200" dirty="0"/>
            <a:t>Potencial de cobertura de riesgos</a:t>
          </a:r>
        </a:p>
      </dsp:txBody>
      <dsp:txXfrm>
        <a:off x="3952269" y="25303"/>
        <a:ext cx="1504445" cy="813311"/>
      </dsp:txXfrm>
    </dsp:sp>
    <dsp:sp modelId="{4A2C1EAE-2224-4DB8-9744-78BC7D4273E5}">
      <dsp:nvSpPr>
        <dsp:cNvPr id="0" name=""/>
        <dsp:cNvSpPr/>
      </dsp:nvSpPr>
      <dsp:spPr>
        <a:xfrm>
          <a:off x="3257430" y="3671648"/>
          <a:ext cx="647938" cy="647938"/>
        </a:xfrm>
        <a:prstGeom prst="triangle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4C3446-ED54-4219-8302-DE57801A5533}">
      <dsp:nvSpPr>
        <dsp:cNvPr id="0" name=""/>
        <dsp:cNvSpPr/>
      </dsp:nvSpPr>
      <dsp:spPr>
        <a:xfrm rot="240000">
          <a:off x="1636992" y="3394000"/>
          <a:ext cx="3888815" cy="271932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846160-4F18-4A16-BD11-61B31FA37771}">
      <dsp:nvSpPr>
        <dsp:cNvPr id="0" name=""/>
        <dsp:cNvSpPr/>
      </dsp:nvSpPr>
      <dsp:spPr>
        <a:xfrm rot="240000">
          <a:off x="3976072" y="2904103"/>
          <a:ext cx="1543232" cy="53294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/>
            <a:t>Pasivos subordinados</a:t>
          </a:r>
        </a:p>
      </dsp:txBody>
      <dsp:txXfrm>
        <a:off x="4002088" y="2930119"/>
        <a:ext cx="1491200" cy="480914"/>
      </dsp:txXfrm>
    </dsp:sp>
    <dsp:sp modelId="{9F21D84D-D006-4481-8071-90EDC91A44E4}">
      <dsp:nvSpPr>
        <dsp:cNvPr id="0" name=""/>
        <dsp:cNvSpPr/>
      </dsp:nvSpPr>
      <dsp:spPr>
        <a:xfrm rot="240000">
          <a:off x="4019268" y="2333918"/>
          <a:ext cx="1543232" cy="53294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/>
            <a:t>Reservas</a:t>
          </a:r>
        </a:p>
      </dsp:txBody>
      <dsp:txXfrm>
        <a:off x="4045284" y="2359934"/>
        <a:ext cx="1491200" cy="480914"/>
      </dsp:txXfrm>
    </dsp:sp>
    <dsp:sp modelId="{F4A4286D-6072-4026-A96F-E6B600861CA8}">
      <dsp:nvSpPr>
        <dsp:cNvPr id="0" name=""/>
        <dsp:cNvSpPr/>
      </dsp:nvSpPr>
      <dsp:spPr>
        <a:xfrm rot="240000">
          <a:off x="4062464" y="1763732"/>
          <a:ext cx="1543232" cy="53294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/>
            <a:t>Patrimonio</a:t>
          </a:r>
        </a:p>
      </dsp:txBody>
      <dsp:txXfrm>
        <a:off x="4088480" y="1789748"/>
        <a:ext cx="1491200" cy="480914"/>
      </dsp:txXfrm>
    </dsp:sp>
    <dsp:sp modelId="{E5C33990-3BFE-4240-B2AF-3DA05F783DEF}">
      <dsp:nvSpPr>
        <dsp:cNvPr id="0" name=""/>
        <dsp:cNvSpPr/>
      </dsp:nvSpPr>
      <dsp:spPr>
        <a:xfrm rot="240000">
          <a:off x="4105660" y="1193547"/>
          <a:ext cx="1543232" cy="53294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/>
            <a:t>Remanente esperado</a:t>
          </a:r>
        </a:p>
      </dsp:txBody>
      <dsp:txXfrm>
        <a:off x="4131676" y="1219563"/>
        <a:ext cx="1491200" cy="480914"/>
      </dsp:txXfrm>
    </dsp:sp>
    <dsp:sp modelId="{245FDD60-29BF-490E-A541-159BAFD0D846}">
      <dsp:nvSpPr>
        <dsp:cNvPr id="0" name=""/>
        <dsp:cNvSpPr/>
      </dsp:nvSpPr>
      <dsp:spPr>
        <a:xfrm rot="240000">
          <a:off x="1729887" y="2748598"/>
          <a:ext cx="1543232" cy="53294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/>
            <a:t>Operacional</a:t>
          </a:r>
        </a:p>
      </dsp:txBody>
      <dsp:txXfrm>
        <a:off x="1755903" y="2774614"/>
        <a:ext cx="1491200" cy="480914"/>
      </dsp:txXfrm>
    </dsp:sp>
    <dsp:sp modelId="{41A2776C-20AF-4D1A-9AB8-CDC534EEBEB7}">
      <dsp:nvSpPr>
        <dsp:cNvPr id="0" name=""/>
        <dsp:cNvSpPr/>
      </dsp:nvSpPr>
      <dsp:spPr>
        <a:xfrm rot="240000">
          <a:off x="1773083" y="2178412"/>
          <a:ext cx="1543232" cy="53294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/>
            <a:t>Mercado</a:t>
          </a:r>
        </a:p>
      </dsp:txBody>
      <dsp:txXfrm>
        <a:off x="1799099" y="2204428"/>
        <a:ext cx="1491200" cy="480914"/>
      </dsp:txXfrm>
    </dsp:sp>
    <dsp:sp modelId="{E225D5D6-F522-466A-AB50-4AACBB0B8EFB}">
      <dsp:nvSpPr>
        <dsp:cNvPr id="0" name=""/>
        <dsp:cNvSpPr/>
      </dsp:nvSpPr>
      <dsp:spPr>
        <a:xfrm rot="240000">
          <a:off x="1816278" y="1608227"/>
          <a:ext cx="1543232" cy="53294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/>
            <a:t>Crédito</a:t>
          </a:r>
        </a:p>
      </dsp:txBody>
      <dsp:txXfrm>
        <a:off x="1842294" y="1634243"/>
        <a:ext cx="1491200" cy="4809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24584F-C73A-4CC7-855B-FFE1E49717D0}" type="datetimeFigureOut">
              <a:rPr lang="es-ES" smtClean="0"/>
              <a:t>11/10/2017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9C6E45-EC09-4933-BB6D-5B117C20DBC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4796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err="1"/>
              <a:t>Aktualisiert</a:t>
            </a:r>
            <a:r>
              <a:rPr lang="es-MX" dirty="0"/>
              <a:t>, die roten </a:t>
            </a:r>
            <a:r>
              <a:rPr lang="es-MX" dirty="0" err="1"/>
              <a:t>Zahlen</a:t>
            </a:r>
            <a:r>
              <a:rPr lang="es-MX" dirty="0"/>
              <a:t> </a:t>
            </a:r>
            <a:r>
              <a:rPr lang="es-MX" dirty="0" err="1"/>
              <a:t>sind</a:t>
            </a:r>
            <a:r>
              <a:rPr lang="es-MX" dirty="0"/>
              <a:t> </a:t>
            </a:r>
            <a:r>
              <a:rPr lang="es-MX" dirty="0" err="1"/>
              <a:t>unsicher</a:t>
            </a: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5AC496-219C-45D6-AD68-7EB4A5CC6558}" type="slidenum">
              <a:rPr lang="es-MX" smtClean="0"/>
              <a:pPr/>
              <a:t>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995351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err="1"/>
              <a:t>Zahl</a:t>
            </a:r>
            <a:r>
              <a:rPr lang="es-MX" dirty="0"/>
              <a:t> </a:t>
            </a:r>
            <a:r>
              <a:rPr lang="es-MX" dirty="0" err="1"/>
              <a:t>unsicher</a:t>
            </a:r>
            <a:r>
              <a:rPr lang="es-MX" dirty="0"/>
              <a:t>,</a:t>
            </a:r>
            <a:r>
              <a:rPr lang="es-MX" baseline="0" dirty="0"/>
              <a:t> </a:t>
            </a:r>
            <a:r>
              <a:rPr lang="es-MX" baseline="0" dirty="0" err="1"/>
              <a:t>entweder</a:t>
            </a:r>
            <a:r>
              <a:rPr lang="es-MX" baseline="0" dirty="0"/>
              <a:t> 18,4 </a:t>
            </a:r>
            <a:r>
              <a:rPr lang="es-MX" baseline="0" dirty="0" err="1"/>
              <a:t>oder</a:t>
            </a:r>
            <a:r>
              <a:rPr lang="es-MX" baseline="0" dirty="0"/>
              <a:t> 20 </a:t>
            </a:r>
            <a:r>
              <a:rPr lang="es-MX" baseline="0" dirty="0" err="1"/>
              <a:t>Mio</a:t>
            </a:r>
            <a:r>
              <a:rPr lang="es-MX" baseline="0" dirty="0"/>
              <a:t>.</a:t>
            </a: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5AC496-219C-45D6-AD68-7EB4A5CC6558}" type="slidenum">
              <a:rPr lang="es-MX" smtClean="0"/>
              <a:pPr/>
              <a:t>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1469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7"/>
          <p:cNvSpPr txBox="1">
            <a:spLocks noGrp="1" noChangeArrowheads="1"/>
          </p:cNvSpPr>
          <p:nvPr/>
        </p:nvSpPr>
        <p:spPr bwMode="auto">
          <a:xfrm>
            <a:off x="4021139" y="9721851"/>
            <a:ext cx="3076574" cy="51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7" tIns="45286" rIns="90577" bIns="45286" anchor="b"/>
          <a:lstStyle>
            <a:lvl1pPr defTabSz="941388"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41388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41388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41388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41388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413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413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413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413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DBB260C3-A218-4DAE-B1D8-391656588EB0}" type="slidenum">
              <a:rPr lang="de-DE" altLang="de-DE" smtClean="0">
                <a:solidFill>
                  <a:srgbClr val="000000"/>
                </a:solidFill>
                <a:latin typeface="Futura" pitchFamily="18" charset="0"/>
                <a:ea typeface="ＭＳ Ｐゴシック" pitchFamily="34" charset="-128"/>
                <a:cs typeface="Arial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de-DE" altLang="de-DE" smtClean="0">
              <a:solidFill>
                <a:srgbClr val="000000"/>
              </a:solidFill>
              <a:latin typeface="Futura" pitchFamily="18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76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6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de-DE" altLang="de-DE" smtClean="0">
                <a:latin typeface="Arial" pitchFamily="34" charset="0"/>
              </a:rPr>
              <a:t>- Ebenfalls heute nachmittag werden wir intensiv über das Thema Multichannel berichten und präsentieren</a:t>
            </a:r>
          </a:p>
        </p:txBody>
      </p:sp>
    </p:spTree>
    <p:extLst>
      <p:ext uri="{BB962C8B-B14F-4D97-AF65-F5344CB8AC3E}">
        <p14:creationId xmlns:p14="http://schemas.microsoft.com/office/powerpoint/2010/main" val="23844552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D9CFEB-8308-4208-9847-07DF937648D5}" type="slidenum">
              <a:rPr lang="de-DE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de-D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355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049338" y="788988"/>
            <a:ext cx="5253037" cy="3938587"/>
          </a:xfrm>
        </p:spPr>
      </p:sp>
      <p:sp>
        <p:nvSpPr>
          <p:cNvPr id="3" name="2 Marcador de notas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pie de página"/>
          <p:cNvSpPr txBox="1"/>
          <p:nvPr/>
        </p:nvSpPr>
        <p:spPr>
          <a:xfrm>
            <a:off x="1" y="9721101"/>
            <a:ext cx="3076363" cy="51173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4759" tIns="47380" rIns="94759" bIns="47380" anchor="b" anchorCtr="0" compatLnSpc="1">
            <a:noAutofit/>
          </a:bodyPr>
          <a:lstStyle/>
          <a:p>
            <a:pPr defTabSz="94759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200" kern="0">
                <a:solidFill>
                  <a:srgbClr val="000000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5" name="4 Marcador de número de diapositiva"/>
          <p:cNvSpPr txBox="1"/>
          <p:nvPr/>
        </p:nvSpPr>
        <p:spPr>
          <a:xfrm>
            <a:off x="4021289" y="9721101"/>
            <a:ext cx="3076363" cy="51173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4759" tIns="47380" rIns="94759" bIns="47380" anchor="b" anchorCtr="0" compatLnSpc="1">
            <a:noAutofit/>
          </a:bodyPr>
          <a:lstStyle/>
          <a:p>
            <a:pPr algn="r" defTabSz="947593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B08DE19-06AB-4B3B-963A-C9142DDE31B0}" type="slidenum">
              <a:rPr kern="0">
                <a:solidFill>
                  <a:srgbClr val="000000"/>
                </a:solidFill>
                <a:latin typeface="Arial" charset="0"/>
                <a:cs typeface="Arial" charset="0"/>
              </a:rPr>
              <a:pPr algn="r" defTabSz="947593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16</a:t>
            </a:fld>
            <a:endParaRPr lang="es-ES" sz="1200" kern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159103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7D0B2CA-DD77-43F7-8D18-6E7E0B8FDA98}" type="slidenum">
              <a:rPr lang="de-DE">
                <a:solidFill>
                  <a:prstClr val="black"/>
                </a:solidFill>
              </a:rPr>
              <a:pPr>
                <a:defRPr/>
              </a:pPr>
              <a:t>20</a:t>
            </a:fld>
            <a:endParaRPr lang="de-DE">
              <a:solidFill>
                <a:prstClr val="black"/>
              </a:solidFill>
            </a:endParaRPr>
          </a:p>
        </p:txBody>
      </p:sp>
      <p:sp>
        <p:nvSpPr>
          <p:cNvPr id="180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0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altLang="de-DE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119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11/10/2017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77034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11/10/2017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61571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11/10/2017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6810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11/10/2017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37125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11/10/2017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61300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11/10/2017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80376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11/10/2017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73815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11/10/2017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51288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11/10/2017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04142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11/10/2017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25967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847A-6F9F-4BF0-9A07-8CACABD87C1C}" type="datetimeFigureOut">
              <a:rPr lang="es-CO" smtClean="0"/>
              <a:pPr/>
              <a:t>11/10/2017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8159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9144000" cy="5780088"/>
          </a:xfrm>
          <a:prstGeom prst="rect">
            <a:avLst/>
          </a:prstGeom>
          <a:solidFill>
            <a:srgbClr val="D6DA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de-DE" altLang="de-DE" smtClean="0">
              <a:solidFill>
                <a:srgbClr val="000000"/>
              </a:solidFill>
            </a:endParaRPr>
          </a:p>
        </p:txBody>
      </p:sp>
      <p:pic>
        <p:nvPicPr>
          <p:cNvPr id="5" name="Picture 15" descr="DGRV_Logo_ZusatzB_RG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5795963"/>
            <a:ext cx="1747838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6" descr="DGRV_Aktionszeichen_RG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738" y="5688013"/>
            <a:ext cx="1417637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Line 18"/>
          <p:cNvSpPr>
            <a:spLocks noChangeShapeType="1"/>
          </p:cNvSpPr>
          <p:nvPr/>
        </p:nvSpPr>
        <p:spPr bwMode="auto">
          <a:xfrm>
            <a:off x="720725" y="720725"/>
            <a:ext cx="7162800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20000" y="792000"/>
            <a:ext cx="7164000" cy="1047733"/>
          </a:xfrm>
        </p:spPr>
        <p:txBody>
          <a:bodyPr anchor="t">
            <a:spAutoFit/>
          </a:bodyPr>
          <a:lstStyle>
            <a:lvl1pPr>
              <a:lnSpc>
                <a:spcPts val="4000"/>
              </a:lnSpc>
              <a:defRPr sz="3500">
                <a:solidFill>
                  <a:srgbClr val="0066B3"/>
                </a:solidFill>
              </a:defRPr>
            </a:lvl1pPr>
          </a:lstStyle>
          <a:p>
            <a:pPr lvl="0"/>
            <a:r>
              <a:rPr lang="es-ES" altLang="de-DE" noProof="0" smtClean="0"/>
              <a:t>Haga clic para modificar el estilo de título del patrón</a:t>
            </a:r>
            <a:endParaRPr lang="de-DE" altLang="de-DE" noProof="0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19525" y="2493962"/>
            <a:ext cx="7164000" cy="792163"/>
          </a:xfrm>
        </p:spPr>
        <p:txBody>
          <a:bodyPr lIns="18000" tIns="10800" rIns="18000" bIns="10800"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400" b="1"/>
            </a:lvl1pPr>
          </a:lstStyle>
          <a:p>
            <a:pPr lvl="0"/>
            <a:r>
              <a:rPr lang="es-ES" altLang="de-DE" noProof="0" smtClean="0"/>
              <a:t>Haga clic para modificar el estilo de subtítulo del patrón</a:t>
            </a:r>
            <a:endParaRPr lang="de-DE" altLang="de-DE" noProof="0" dirty="0" smtClean="0"/>
          </a:p>
        </p:txBody>
      </p:sp>
    </p:spTree>
    <p:extLst>
      <p:ext uri="{BB962C8B-B14F-4D97-AF65-F5344CB8AC3E}">
        <p14:creationId xmlns:p14="http://schemas.microsoft.com/office/powerpoint/2010/main" val="27689268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19999" y="323999"/>
            <a:ext cx="7164000" cy="756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9999" y="1557338"/>
            <a:ext cx="7164000" cy="431958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39594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 txBox="1">
            <a:spLocks noGrp="1"/>
          </p:cNvSpPr>
          <p:nvPr>
            <p:ph type="dt" sz="quarter" idx="7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MX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fld id="{0FAAFF65-22D8-4ABE-B1E5-A928CE9BEA6F}" type="datetime1">
              <a:rPr lang="es-ES"/>
              <a:pPr/>
              <a:t>11/10/2017</a:t>
            </a:fld>
            <a:endParaRPr/>
          </a:p>
        </p:txBody>
      </p:sp>
      <p:sp>
        <p:nvSpPr>
          <p:cNvPr id="3" name="2 Marcador de pie de página"/>
          <p:cNvSpPr txBox="1">
            <a:spLocks noGrp="1"/>
          </p:cNvSpPr>
          <p:nvPr>
            <p:ph type="ftr" sz="quarter" idx="9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MX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endParaRPr/>
          </a:p>
        </p:txBody>
      </p:sp>
      <p:sp>
        <p:nvSpPr>
          <p:cNvPr id="4" name="3 Marcador de número de diapositiva"/>
          <p:cNvSpPr txBox="1">
            <a:spLocks noGrp="1"/>
          </p:cNvSpPr>
          <p:nvPr>
            <p:ph type="sldNum" sz="quarter" idx="8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MX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fld id="{06FFC149-36CC-4E6F-B76D-360C17E90FC7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2397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9"/>
            <p:cNvSpPr>
              <a:spLocks noChangeArrowheads="1"/>
            </p:cNvSpPr>
            <p:nvPr userDrawn="1"/>
          </p:nvSpPr>
          <p:spPr bwMode="gray">
            <a:xfrm>
              <a:off x="0" y="0"/>
              <a:ext cx="576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529A"/>
                </a:buClr>
                <a:buFont typeface="Wingdings" pitchFamily="2" charset="2"/>
                <a:buNone/>
                <a:defRPr/>
              </a:pPr>
              <a:endParaRPr lang="de-DE" altLang="de-DE" sz="2000" smtClean="0">
                <a:solidFill>
                  <a:srgbClr val="000000"/>
                </a:solidFill>
                <a:latin typeface="Futura" pitchFamily="18" charset="0"/>
                <a:cs typeface="Arial" charset="0"/>
              </a:endParaRPr>
            </a:p>
          </p:txBody>
        </p:sp>
        <p:sp>
          <p:nvSpPr>
            <p:cNvPr id="6" name="AutoShape 11"/>
            <p:cNvSpPr>
              <a:spLocks noChangeArrowheads="1"/>
            </p:cNvSpPr>
            <p:nvPr userDrawn="1"/>
          </p:nvSpPr>
          <p:spPr bwMode="gray">
            <a:xfrm>
              <a:off x="113" y="113"/>
              <a:ext cx="5534" cy="4100"/>
            </a:xfrm>
            <a:prstGeom prst="roundRect">
              <a:avLst>
                <a:gd name="adj" fmla="val 2954"/>
              </a:avLst>
            </a:prstGeom>
            <a:solidFill>
              <a:schemeClr val="accent1"/>
            </a:solidFill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529A"/>
                </a:buClr>
                <a:buFont typeface="Wingdings" pitchFamily="2" charset="2"/>
                <a:buNone/>
                <a:defRPr/>
              </a:pPr>
              <a:endParaRPr lang="de-DE" altLang="de-DE" sz="2000" smtClean="0">
                <a:solidFill>
                  <a:srgbClr val="000000"/>
                </a:solidFill>
                <a:latin typeface="Futura" pitchFamily="18" charset="0"/>
                <a:cs typeface="Arial" charset="0"/>
              </a:endParaRPr>
            </a:p>
          </p:txBody>
        </p:sp>
        <p:pic>
          <p:nvPicPr>
            <p:cNvPr id="7" name="Picture 22" descr="PPT_Star"/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8001"/>
            <a:stretch>
              <a:fillRect/>
            </a:stretch>
          </p:blipFill>
          <p:spPr bwMode="auto">
            <a:xfrm>
              <a:off x="3046" y="947"/>
              <a:ext cx="2601" cy="3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AutoShape 13"/>
            <p:cNvSpPr>
              <a:spLocks noChangeArrowheads="1"/>
            </p:cNvSpPr>
            <p:nvPr userDrawn="1"/>
          </p:nvSpPr>
          <p:spPr bwMode="gray">
            <a:xfrm>
              <a:off x="113" y="113"/>
              <a:ext cx="5534" cy="4100"/>
            </a:xfrm>
            <a:prstGeom prst="roundRect">
              <a:avLst>
                <a:gd name="adj" fmla="val 2954"/>
              </a:avLst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529A"/>
                </a:buClr>
                <a:buFont typeface="Wingdings" pitchFamily="2" charset="2"/>
                <a:buNone/>
                <a:defRPr/>
              </a:pPr>
              <a:endParaRPr lang="de-DE" altLang="de-DE" sz="2000" smtClean="0">
                <a:solidFill>
                  <a:srgbClr val="000000"/>
                </a:solidFill>
                <a:latin typeface="Futura" pitchFamily="18" charset="0"/>
                <a:cs typeface="Arial" charset="0"/>
              </a:endParaRPr>
            </a:p>
          </p:txBody>
        </p:sp>
      </p:grpSp>
      <p:pic>
        <p:nvPicPr>
          <p:cNvPr id="9" name="Picture 25" descr="PPT_Logo_Claim_E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12763" y="4959350"/>
            <a:ext cx="3709987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76263" y="517525"/>
            <a:ext cx="5291137" cy="3055938"/>
          </a:xfrm>
        </p:spPr>
        <p:txBody>
          <a:bodyPr/>
          <a:lstStyle>
            <a:lvl1pPr>
              <a:lnSpc>
                <a:spcPct val="92000"/>
              </a:lnSpc>
              <a:defRPr sz="5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576263" y="1882775"/>
            <a:ext cx="5291137" cy="2014538"/>
          </a:xfrm>
        </p:spPr>
        <p:txBody>
          <a:bodyPr/>
          <a:lstStyle>
            <a:lvl1pPr marL="0" indent="0">
              <a:tabLst>
                <a:tab pos="180975" algn="l"/>
                <a:tab pos="542925" algn="l"/>
                <a:tab pos="714375" algn="l"/>
              </a:tabLst>
              <a:defRPr sz="2500"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Formatvorlage </a:t>
            </a:r>
            <a:r>
              <a:rPr lang="de-DE" dirty="0"/>
              <a:t>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9618505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de-DE"/>
              <a:t>EURONICS | UNTERNEHMENSPRÄSENTATION | </a:t>
            </a:r>
            <a:r>
              <a:rPr lang="de-DE" smtClean="0"/>
              <a:t>MÄRZ 2014 | </a:t>
            </a:r>
            <a:r>
              <a:rPr lang="de-DE"/>
              <a:t>Seite: </a:t>
            </a:r>
            <a:fld id="{739045AB-6C06-4ED6-A83E-1945AEA8D69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091999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95288" y="1609725"/>
            <a:ext cx="4100512" cy="469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9725"/>
            <a:ext cx="4100513" cy="469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de-DE"/>
              <a:t>EURONICS | UNTERNEHMENSPRÄSENTATION | </a:t>
            </a:r>
            <a:r>
              <a:rPr lang="de-DE" smtClean="0"/>
              <a:t>MÄRZ 2014 | </a:t>
            </a:r>
            <a:r>
              <a:rPr lang="de-DE"/>
              <a:t>Seite: </a:t>
            </a:r>
            <a:fld id="{D8989D2E-2E28-44D9-93F2-89A22A02B00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0659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de-DE"/>
              <a:t>EURONICS | UNTERNEHMENSPRÄSENTATION | </a:t>
            </a:r>
            <a:r>
              <a:rPr lang="de-DE" smtClean="0"/>
              <a:t>MÄRZ 2014 | </a:t>
            </a:r>
            <a:r>
              <a:rPr lang="de-DE"/>
              <a:t>Seite: </a:t>
            </a:r>
            <a:fld id="{9A31E1F1-B85D-4197-B7F6-C005AB7E1E2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986523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7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9" name="Titel 1"/>
          <p:cNvSpPr>
            <a:spLocks noGrp="1"/>
          </p:cNvSpPr>
          <p:nvPr>
            <p:ph type="title"/>
          </p:nvPr>
        </p:nvSpPr>
        <p:spPr>
          <a:xfrm>
            <a:off x="395288" y="398463"/>
            <a:ext cx="6229350" cy="835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de-DE"/>
              <a:t>EURONICS | UNTERNEHMENSPRÄSENTATION | </a:t>
            </a:r>
            <a:r>
              <a:rPr lang="de-DE" smtClean="0"/>
              <a:t>MÄRZ 2014 | </a:t>
            </a:r>
            <a:r>
              <a:rPr lang="de-DE"/>
              <a:t>Seite: </a:t>
            </a:r>
            <a:fld id="{07912C48-2769-459D-AD7F-7DCB496DCFA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8106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5288" y="398463"/>
            <a:ext cx="6229350" cy="835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iagrammplatzhalter 2"/>
          <p:cNvSpPr>
            <a:spLocks noGrp="1"/>
          </p:cNvSpPr>
          <p:nvPr>
            <p:ph type="chart" idx="1"/>
          </p:nvPr>
        </p:nvSpPr>
        <p:spPr>
          <a:xfrm>
            <a:off x="395288" y="1609725"/>
            <a:ext cx="8353425" cy="4699000"/>
          </a:xfrm>
        </p:spPr>
        <p:txBody>
          <a:bodyPr/>
          <a:lstStyle/>
          <a:p>
            <a:pPr lvl="0"/>
            <a:endParaRPr lang="de-DE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de-DE"/>
              <a:t>EURONICS | UNTERNEHMENSPRÄSENTATION | </a:t>
            </a:r>
            <a:r>
              <a:rPr lang="de-DE" smtClean="0"/>
              <a:t>MÄRZ 2014 | </a:t>
            </a:r>
            <a:r>
              <a:rPr lang="de-DE"/>
              <a:t>Seite: </a:t>
            </a:r>
            <a:fld id="{4B282817-E437-4F0E-8919-9D91B1A57546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221967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5288" y="398463"/>
            <a:ext cx="6229350" cy="835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395288" y="1609725"/>
            <a:ext cx="8353425" cy="4699000"/>
          </a:xfrm>
        </p:spPr>
        <p:txBody>
          <a:bodyPr/>
          <a:lstStyle/>
          <a:p>
            <a:pPr lvl="0"/>
            <a:endParaRPr lang="de-DE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de-DE"/>
              <a:t>EURONICS | UNTERNEHMENSPRÄSENTATION | </a:t>
            </a:r>
            <a:r>
              <a:rPr lang="de-DE" smtClean="0"/>
              <a:t>MÄRZ 2014 | </a:t>
            </a:r>
            <a:r>
              <a:rPr lang="de-DE"/>
              <a:t>Seite: </a:t>
            </a:r>
            <a:fld id="{854B5E91-C81D-4295-94DB-B9F215C8BFF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501578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5288" y="398463"/>
            <a:ext cx="6229350" cy="835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395288" y="1609725"/>
            <a:ext cx="4100512" cy="4699000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9725"/>
            <a:ext cx="4100513" cy="4699000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de-DE"/>
              <a:t>EURONICS | UNTERNEHMENSPRÄSENTATION | </a:t>
            </a:r>
            <a:r>
              <a:rPr lang="de-DE" smtClean="0"/>
              <a:t>MÄRZ 2014 | </a:t>
            </a:r>
            <a:r>
              <a:rPr lang="de-DE"/>
              <a:t>Seite: </a:t>
            </a:r>
            <a:fld id="{BA7C953C-1753-40FE-8FEA-F77DF858778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67921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 userDrawn="1"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4" name="Rectangle 3"/>
            <p:cNvSpPr>
              <a:spLocks noChangeArrowheads="1"/>
            </p:cNvSpPr>
            <p:nvPr/>
          </p:nvSpPr>
          <p:spPr bwMode="gray">
            <a:xfrm>
              <a:off x="0" y="0"/>
              <a:ext cx="576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529A"/>
                </a:buClr>
                <a:buFont typeface="Wingdings" pitchFamily="2" charset="2"/>
                <a:buNone/>
                <a:defRPr/>
              </a:pPr>
              <a:endParaRPr lang="de-DE" altLang="de-DE" sz="2000" smtClean="0">
                <a:solidFill>
                  <a:srgbClr val="000000"/>
                </a:solidFill>
                <a:latin typeface="Futura" pitchFamily="18" charset="0"/>
                <a:cs typeface="Arial" charset="0"/>
              </a:endParaRPr>
            </a:p>
          </p:txBody>
        </p:sp>
        <p:sp>
          <p:nvSpPr>
            <p:cNvPr id="5" name="AutoShape 4"/>
            <p:cNvSpPr>
              <a:spLocks noChangeArrowheads="1"/>
            </p:cNvSpPr>
            <p:nvPr/>
          </p:nvSpPr>
          <p:spPr bwMode="gray">
            <a:xfrm>
              <a:off x="113" y="113"/>
              <a:ext cx="5534" cy="4100"/>
            </a:xfrm>
            <a:prstGeom prst="roundRect">
              <a:avLst>
                <a:gd name="adj" fmla="val 2954"/>
              </a:avLst>
            </a:prstGeom>
            <a:solidFill>
              <a:schemeClr val="accent1"/>
            </a:solidFill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529A"/>
                </a:buClr>
                <a:buFont typeface="Wingdings" pitchFamily="2" charset="2"/>
                <a:buNone/>
                <a:defRPr/>
              </a:pPr>
              <a:endParaRPr lang="de-DE" altLang="de-DE" sz="2000" smtClean="0">
                <a:solidFill>
                  <a:srgbClr val="000000"/>
                </a:solidFill>
                <a:latin typeface="Futura" pitchFamily="18" charset="0"/>
                <a:cs typeface="Arial" charset="0"/>
              </a:endParaRPr>
            </a:p>
          </p:txBody>
        </p:sp>
        <p:pic>
          <p:nvPicPr>
            <p:cNvPr id="6" name="Picture 5" descr="PPT_Star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8001"/>
            <a:stretch>
              <a:fillRect/>
            </a:stretch>
          </p:blipFill>
          <p:spPr bwMode="auto">
            <a:xfrm>
              <a:off x="3046" y="947"/>
              <a:ext cx="2601" cy="3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AutoShape 6"/>
            <p:cNvSpPr>
              <a:spLocks noChangeArrowheads="1"/>
            </p:cNvSpPr>
            <p:nvPr/>
          </p:nvSpPr>
          <p:spPr bwMode="gray">
            <a:xfrm>
              <a:off x="113" y="113"/>
              <a:ext cx="5534" cy="4100"/>
            </a:xfrm>
            <a:prstGeom prst="roundRect">
              <a:avLst>
                <a:gd name="adj" fmla="val 2954"/>
              </a:avLst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pitchFamily="53" charset="-128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00529A"/>
                </a:buClr>
                <a:buFont typeface="Wingdings" pitchFamily="2" charset="2"/>
                <a:buNone/>
                <a:defRPr/>
              </a:pPr>
              <a:endParaRPr lang="de-DE" altLang="de-DE" sz="2000" smtClean="0">
                <a:solidFill>
                  <a:srgbClr val="000000"/>
                </a:solidFill>
                <a:latin typeface="Futura" pitchFamily="18" charset="0"/>
                <a:cs typeface="Arial" charset="0"/>
              </a:endParaRPr>
            </a:p>
          </p:txBody>
        </p:sp>
      </p:grpSp>
      <p:sp>
        <p:nvSpPr>
          <p:cNvPr id="13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76263" y="517525"/>
            <a:ext cx="5291137" cy="3055938"/>
          </a:xfrm>
        </p:spPr>
        <p:txBody>
          <a:bodyPr/>
          <a:lstStyle>
            <a:lvl1pPr>
              <a:lnSpc>
                <a:spcPct val="92000"/>
              </a:lnSpc>
              <a:defRPr sz="5000"/>
            </a:lvl1pPr>
          </a:lstStyle>
          <a:p>
            <a:r>
              <a:rPr lang="de-DE" dirty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154806510"/>
      </p:ext>
    </p:extLst>
  </p:cSld>
  <p:clrMapOvr>
    <a:masterClrMapping/>
  </p:clrMapOvr>
  <p:transition spd="med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3205965"/>
      </p:ext>
    </p:extLst>
  </p:cSld>
  <p:clrMapOvr>
    <a:masterClrMapping/>
  </p:clrMapOvr>
  <p:transition>
    <p:pull dir="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>
            <a:off x="0" y="0"/>
            <a:ext cx="9144000" cy="5780086"/>
          </a:xfrm>
          <a:prstGeom prst="rect">
            <a:avLst/>
          </a:prstGeom>
          <a:solidFill>
            <a:srgbClr val="D6DADE"/>
          </a:soli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de-DE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3" name="Picture 15" descr="DGRV_Logo_ZusatzB_RGB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451729" y="5795960"/>
            <a:ext cx="1747839" cy="107950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16" descr="DGRV_Aktionszeichen_RGB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408736" y="5688016"/>
            <a:ext cx="1417640" cy="125253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Line 18"/>
          <p:cNvSpPr/>
          <p:nvPr/>
        </p:nvSpPr>
        <p:spPr>
          <a:xfrm>
            <a:off x="720720" y="720720"/>
            <a:ext cx="7162796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38103" cap="flat">
            <a:solidFill>
              <a:srgbClr val="FFFFFF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de-DE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6" name="Rectangle 2"/>
          <p:cNvSpPr txBox="1">
            <a:spLocks noGrp="1"/>
          </p:cNvSpPr>
          <p:nvPr>
            <p:ph type="ctrTitle"/>
          </p:nvPr>
        </p:nvSpPr>
        <p:spPr>
          <a:xfrm>
            <a:off x="719998" y="791998"/>
            <a:ext cx="7164003" cy="1047728"/>
          </a:xfrm>
        </p:spPr>
        <p:txBody>
          <a:bodyPr anchor="t">
            <a:spAutoFit/>
          </a:bodyPr>
          <a:lstStyle>
            <a:lvl1pPr>
              <a:lnSpc>
                <a:spcPts val="4000"/>
              </a:lnSpc>
              <a:defRPr lang="es-ES" sz="3500"/>
            </a:lvl1pPr>
          </a:lstStyle>
          <a:p>
            <a:pPr lvl="0"/>
            <a:r>
              <a:rPr lang="es-ES"/>
              <a:t>Haga clic para modificar el estilo de título del patrón</a:t>
            </a:r>
            <a:endParaRPr lang="de-DE"/>
          </a:p>
        </p:txBody>
      </p:sp>
      <p:sp>
        <p:nvSpPr>
          <p:cNvPr id="7" name="Rectangle 3"/>
          <p:cNvSpPr txBox="1">
            <a:spLocks noGrp="1"/>
          </p:cNvSpPr>
          <p:nvPr>
            <p:ph type="subTitle" idx="1"/>
          </p:nvPr>
        </p:nvSpPr>
        <p:spPr>
          <a:xfrm>
            <a:off x="719523" y="2493961"/>
            <a:ext cx="7164003" cy="792163"/>
          </a:xfrm>
        </p:spPr>
        <p:txBody>
          <a:bodyPr lIns="18004" tIns="10799" rIns="18004" bIns="10799"/>
          <a:lstStyle>
            <a:lvl1pPr marL="0" indent="0">
              <a:lnSpc>
                <a:spcPct val="100000"/>
              </a:lnSpc>
              <a:buNone/>
              <a:defRPr lang="es-ES" sz="2400" b="1"/>
            </a:lvl1pPr>
          </a:lstStyle>
          <a:p>
            <a:pPr lvl="0"/>
            <a:r>
              <a:rPr lang="es-ES"/>
              <a:t>Haga clic para modificar el estilo de subtítulo del patrón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429337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 noGrp="1"/>
          </p:cNvSpPr>
          <p:nvPr>
            <p:ph type="title"/>
          </p:nvPr>
        </p:nvSpPr>
        <p:spPr>
          <a:xfrm>
            <a:off x="719998" y="323999"/>
            <a:ext cx="7164003" cy="755998"/>
          </a:xfrm>
        </p:spPr>
        <p:txBody>
          <a:bodyPr/>
          <a:lstStyle>
            <a:lvl1pPr>
              <a:defRPr lang="es-ES"/>
            </a:lvl1pPr>
          </a:lstStyle>
          <a:p>
            <a:pPr lvl="0"/>
            <a:r>
              <a:rPr lang="es-ES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 txBox="1">
            <a:spLocks noGrp="1"/>
          </p:cNvSpPr>
          <p:nvPr>
            <p:ph idx="1"/>
          </p:nvPr>
        </p:nvSpPr>
        <p:spPr>
          <a:xfrm>
            <a:off x="719998" y="1557342"/>
            <a:ext cx="7164003" cy="4319589"/>
          </a:xfrm>
        </p:spPr>
        <p:txBody>
          <a:bodyPr/>
          <a:lstStyle>
            <a:lvl1pPr>
              <a:defRPr lang="es-ES"/>
            </a:lvl1pPr>
            <a:lvl2pPr>
              <a:defRPr lang="es-ES"/>
            </a:lvl2pPr>
            <a:lvl3pPr>
              <a:defRPr lang="es-ES"/>
            </a:lvl3pPr>
            <a:lvl4pPr marR="0" lvl="3" fontAlgn="auto">
              <a:lnSpc>
                <a:spcPts val="2200"/>
              </a:lnSpc>
              <a:spcBef>
                <a:spcPts val="100"/>
              </a:spcBef>
              <a:spcAft>
                <a:spcPts val="0"/>
              </a:spcAft>
              <a:buClr>
                <a:srgbClr val="0066B3"/>
              </a:buClr>
              <a:buSzPct val="100000"/>
              <a:buFont typeface="Wingdings" pitchFamily="2"/>
              <a:buChar char="n"/>
              <a:tabLst/>
              <a:defRPr lang="es-ES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4pPr>
            <a:lvl5pPr marR="0" lvl="4" fontAlgn="auto">
              <a:lnSpc>
                <a:spcPts val="2200"/>
              </a:lnSpc>
              <a:spcBef>
                <a:spcPts val="100"/>
              </a:spcBef>
              <a:spcAft>
                <a:spcPts val="0"/>
              </a:spcAft>
              <a:buClr>
                <a:srgbClr val="0066B3"/>
              </a:buClr>
              <a:buSzPct val="100000"/>
              <a:buFont typeface="Wingdings" pitchFamily="2"/>
              <a:buChar char="n"/>
              <a:tabLst/>
              <a:defRPr lang="es-ES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cs typeface="Arial"/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585435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 txBox="1">
            <a:spLocks noGrp="1"/>
          </p:cNvSpPr>
          <p:nvPr>
            <p:ph type="dt" sz="quarter" idx="7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MX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endParaRPr dirty="0"/>
          </a:p>
        </p:txBody>
      </p:sp>
      <p:sp>
        <p:nvSpPr>
          <p:cNvPr id="3" name="2 Marcador de pie de página"/>
          <p:cNvSpPr txBox="1">
            <a:spLocks noGrp="1"/>
          </p:cNvSpPr>
          <p:nvPr>
            <p:ph type="ftr" sz="quarter" idx="9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MX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endParaRPr dirty="0"/>
          </a:p>
        </p:txBody>
      </p:sp>
      <p:sp>
        <p:nvSpPr>
          <p:cNvPr id="4" name="3 Marcador de número de diapositiva"/>
          <p:cNvSpPr txBox="1">
            <a:spLocks noGrp="1"/>
          </p:cNvSpPr>
          <p:nvPr>
            <p:ph type="sldNum" sz="quarter" idx="8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MX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fld id="{06FFC149-36CC-4E6F-B76D-360C17E90FC7}" type="slidenum">
              <a:rPr/>
              <a:pPr/>
              <a:t>‹Nº›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451852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57464-678F-A54C-969F-A7779E6611AA}" type="datetimeFigureOut">
              <a:rPr lang="en-US" smtClean="0">
                <a:solidFill>
                  <a:prstClr val="black"/>
                </a:solidFill>
              </a:rPr>
              <a:pPr/>
              <a:t>10/11/2017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10F8E-E9C0-D44A-A273-5371614E0072}" type="slidenum">
              <a:rPr lang="en-US" smtClean="0">
                <a:solidFill>
                  <a:prstClr val="black"/>
                </a:solidFill>
              </a:rPr>
              <a:pPr/>
              <a:t>‹Nº›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1748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457200" y="274639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205747092"/>
      </p:ext>
    </p:extLst>
  </p:cSld>
  <p:clrMapOvr>
    <a:masterClrMapping/>
  </p:clrMapOvr>
  <p:transition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9847A-6F9F-4BF0-9A07-8CACABD87C1C}" type="datetimeFigureOut">
              <a:rPr lang="es-CO" smtClean="0"/>
              <a:pPr/>
              <a:t>11/10/2017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F01BB-B624-411F-8B98-8DAA9AA64BC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00340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20725" y="333375"/>
            <a:ext cx="7162800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8000" tIns="10800" rIns="18000" bIns="1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20725" y="1268413"/>
            <a:ext cx="7162800" cy="452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</p:txBody>
      </p:sp>
      <p:sp>
        <p:nvSpPr>
          <p:cNvPr id="1028" name="Line 9"/>
          <p:cNvSpPr>
            <a:spLocks noChangeShapeType="1"/>
          </p:cNvSpPr>
          <p:nvPr/>
        </p:nvSpPr>
        <p:spPr bwMode="auto">
          <a:xfrm>
            <a:off x="720725" y="1196975"/>
            <a:ext cx="7162800" cy="0"/>
          </a:xfrm>
          <a:prstGeom prst="line">
            <a:avLst/>
          </a:prstGeom>
          <a:noFill/>
          <a:ln w="38100">
            <a:solidFill>
              <a:srgbClr val="9294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pic>
        <p:nvPicPr>
          <p:cNvPr id="1029" name="Picture 15" descr="DGRV_Logo_ZusatzB_RGB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5795963"/>
            <a:ext cx="1747838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16" descr="DGRV_Aktionszeichen_RGB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738" y="5688013"/>
            <a:ext cx="1417637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3400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ts val="26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ts val="26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cs typeface="Arial" charset="0"/>
        </a:defRPr>
      </a:lvl2pPr>
      <a:lvl3pPr algn="l" rtl="0" eaLnBrk="1" fontAlgn="base" hangingPunct="1">
        <a:lnSpc>
          <a:spcPts val="26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cs typeface="Arial" charset="0"/>
        </a:defRPr>
      </a:lvl3pPr>
      <a:lvl4pPr algn="l" rtl="0" eaLnBrk="1" fontAlgn="base" hangingPunct="1">
        <a:lnSpc>
          <a:spcPts val="26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cs typeface="Arial" charset="0"/>
        </a:defRPr>
      </a:lvl4pPr>
      <a:lvl5pPr algn="l" rtl="0" eaLnBrk="1" fontAlgn="base" hangingPunct="1">
        <a:lnSpc>
          <a:spcPts val="26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ts val="26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ts val="26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ts val="26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ts val="26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lnSpc>
          <a:spcPts val="2200"/>
        </a:lnSpc>
        <a:spcBef>
          <a:spcPts val="600"/>
        </a:spcBef>
        <a:spcAft>
          <a:spcPct val="0"/>
        </a:spcAft>
        <a:buClr>
          <a:srgbClr val="0066B3"/>
        </a:buClr>
        <a:buFont typeface="Wingdings" pitchFamily="2" charset="2"/>
        <a:buChar char="n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lnSpc>
          <a:spcPts val="2200"/>
        </a:lnSpc>
        <a:spcBef>
          <a:spcPts val="600"/>
        </a:spcBef>
        <a:spcAft>
          <a:spcPct val="0"/>
        </a:spcAft>
        <a:buClr>
          <a:srgbClr val="0066B3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lnSpc>
          <a:spcPts val="2200"/>
        </a:lnSpc>
        <a:spcBef>
          <a:spcPts val="600"/>
        </a:spcBef>
        <a:spcAft>
          <a:spcPct val="0"/>
        </a:spcAft>
        <a:buClr>
          <a:srgbClr val="0066B3"/>
        </a:buClr>
        <a:buChar char="-"/>
        <a:defRPr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lnSpc>
          <a:spcPts val="2200"/>
        </a:lnSpc>
        <a:spcBef>
          <a:spcPct val="75000"/>
        </a:spcBef>
        <a:spcAft>
          <a:spcPct val="0"/>
        </a:spcAft>
        <a:buClr>
          <a:srgbClr val="0066B3"/>
        </a:buClr>
        <a:buFont typeface="Wingdings" pitchFamily="2" charset="2"/>
        <a:buChar char="n"/>
        <a:defRPr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lnSpc>
          <a:spcPts val="2200"/>
        </a:lnSpc>
        <a:spcBef>
          <a:spcPct val="75000"/>
        </a:spcBef>
        <a:spcAft>
          <a:spcPct val="0"/>
        </a:spcAft>
        <a:buClr>
          <a:srgbClr val="0066B3"/>
        </a:buClr>
        <a:buFont typeface="Wingdings" pitchFamily="2" charset="2"/>
        <a:buChar char="n"/>
        <a:defRPr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lnSpc>
          <a:spcPts val="2200"/>
        </a:lnSpc>
        <a:spcBef>
          <a:spcPct val="75000"/>
        </a:spcBef>
        <a:spcAft>
          <a:spcPct val="0"/>
        </a:spcAft>
        <a:buClr>
          <a:srgbClr val="0066B3"/>
        </a:buClr>
        <a:buFont typeface="Wingdings" pitchFamily="2" charset="2"/>
        <a:buChar char="n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lnSpc>
          <a:spcPts val="2200"/>
        </a:lnSpc>
        <a:spcBef>
          <a:spcPct val="75000"/>
        </a:spcBef>
        <a:spcAft>
          <a:spcPct val="0"/>
        </a:spcAft>
        <a:buClr>
          <a:srgbClr val="0066B3"/>
        </a:buClr>
        <a:buFont typeface="Wingdings" pitchFamily="2" charset="2"/>
        <a:buChar char="n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lnSpc>
          <a:spcPts val="2200"/>
        </a:lnSpc>
        <a:spcBef>
          <a:spcPct val="75000"/>
        </a:spcBef>
        <a:spcAft>
          <a:spcPct val="0"/>
        </a:spcAft>
        <a:buClr>
          <a:srgbClr val="0066B3"/>
        </a:buClr>
        <a:buFont typeface="Wingdings" pitchFamily="2" charset="2"/>
        <a:buChar char="n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lnSpc>
          <a:spcPts val="2200"/>
        </a:lnSpc>
        <a:spcBef>
          <a:spcPct val="75000"/>
        </a:spcBef>
        <a:spcAft>
          <a:spcPct val="0"/>
        </a:spcAft>
        <a:buClr>
          <a:srgbClr val="0066B3"/>
        </a:buClr>
        <a:buFont typeface="Wingdings" pitchFamily="2" charset="2"/>
        <a:buChar char="n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10"/>
          <p:cNvSpPr>
            <a:spLocks noChangeArrowheads="1"/>
          </p:cNvSpPr>
          <p:nvPr/>
        </p:nvSpPr>
        <p:spPr bwMode="gray">
          <a:xfrm>
            <a:off x="179388" y="179388"/>
            <a:ext cx="8785225" cy="6508750"/>
          </a:xfrm>
          <a:prstGeom prst="roundRect">
            <a:avLst>
              <a:gd name="adj" fmla="val 2954"/>
            </a:avLst>
          </a:prstGeom>
          <a:solidFill>
            <a:schemeClr val="accent1"/>
          </a:solidFill>
          <a:ln w="635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529A"/>
              </a:buClr>
              <a:buFont typeface="Wingdings" pitchFamily="2" charset="2"/>
              <a:buNone/>
              <a:defRPr/>
            </a:pPr>
            <a:endParaRPr lang="de-DE" altLang="de-DE" sz="2000" smtClean="0">
              <a:solidFill>
                <a:srgbClr val="000000"/>
              </a:solidFill>
              <a:latin typeface="Futura" pitchFamily="18" charset="0"/>
              <a:cs typeface="Arial" charset="0"/>
            </a:endParaRPr>
          </a:p>
        </p:txBody>
      </p:sp>
      <p:sp>
        <p:nvSpPr>
          <p:cNvPr id="8195" name="Rectangle 11"/>
          <p:cNvSpPr>
            <a:spLocks noChangeArrowheads="1"/>
          </p:cNvSpPr>
          <p:nvPr/>
        </p:nvSpPr>
        <p:spPr bwMode="gray">
          <a:xfrm>
            <a:off x="0" y="1341438"/>
            <a:ext cx="9144000" cy="50927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53" charset="-128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529A"/>
              </a:buClr>
              <a:buFont typeface="Wingdings" pitchFamily="2" charset="2"/>
              <a:buNone/>
              <a:defRPr/>
            </a:pPr>
            <a:endParaRPr lang="de-DE" altLang="de-DE" sz="2000" smtClean="0">
              <a:solidFill>
                <a:srgbClr val="000000"/>
              </a:solidFill>
              <a:latin typeface="Futura" pitchFamily="18" charset="0"/>
              <a:cs typeface="Arial" charset="0"/>
            </a:endParaRPr>
          </a:p>
        </p:txBody>
      </p:sp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395288" y="398463"/>
            <a:ext cx="622935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7173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5288" y="1609725"/>
            <a:ext cx="8353425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7174" name="Picture 18" descr="PPT_Logo_E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783"/>
          <a:stretch>
            <a:fillRect/>
          </a:stretch>
        </p:blipFill>
        <p:spPr bwMode="gray">
          <a:xfrm>
            <a:off x="7281863" y="527050"/>
            <a:ext cx="15128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539750" y="6434138"/>
            <a:ext cx="8208963" cy="2349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buClrTx/>
              <a:buFontTx/>
              <a:buNone/>
              <a:defRPr sz="1000">
                <a:solidFill>
                  <a:srgbClr val="FFFFFF"/>
                </a:solidFill>
                <a:latin typeface="Futura" pitchFamily="18" charset="0"/>
                <a:ea typeface="ＭＳ Ｐゴシック" pitchFamily="34" charset="-128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/>
              <a:t>EURONICS | UNTERNEHMENSPRÄSENTATION | </a:t>
            </a:r>
            <a:r>
              <a:rPr lang="de-DE" smtClean="0"/>
              <a:t>MÄRZ 2014 | </a:t>
            </a:r>
            <a:r>
              <a:rPr lang="de-DE"/>
              <a:t>Seite: </a:t>
            </a:r>
            <a:fld id="{18739AE2-97D0-4D7C-A89D-86358F509CE3}" type="slidenum">
              <a:rPr lang="de-DE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4591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chemeClr val="bg1"/>
          </a:solidFill>
          <a:latin typeface="Futur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chemeClr val="bg1"/>
          </a:solidFill>
          <a:latin typeface="Futur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chemeClr val="bg1"/>
          </a:solidFill>
          <a:latin typeface="Futur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chemeClr val="bg1"/>
          </a:solidFill>
          <a:latin typeface="Futur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500" b="1">
          <a:solidFill>
            <a:schemeClr val="bg1"/>
          </a:solidFill>
          <a:latin typeface="Futur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500" b="1">
          <a:solidFill>
            <a:schemeClr val="bg1"/>
          </a:solidFill>
          <a:latin typeface="Futur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500" b="1">
          <a:solidFill>
            <a:schemeClr val="bg1"/>
          </a:solidFill>
          <a:latin typeface="Futur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500" b="1">
          <a:solidFill>
            <a:schemeClr val="bg1"/>
          </a:solidFill>
          <a:latin typeface="Futura" pitchFamily="18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ct val="25000"/>
        </a:spcAft>
        <a:buClr>
          <a:schemeClr val="accent1"/>
        </a:buClr>
        <a:buFont typeface="Wingdings" pitchFamily="2" charset="2"/>
        <a:tabLst>
          <a:tab pos="180975" algn="l"/>
          <a:tab pos="361950" algn="l"/>
          <a:tab pos="542925" algn="l"/>
          <a:tab pos="714375" algn="l"/>
        </a:tabLst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179388" indent="-177800" algn="l" rtl="0" eaLnBrk="0" fontAlgn="base" hangingPunct="0">
        <a:spcBef>
          <a:spcPct val="0"/>
        </a:spcBef>
        <a:spcAft>
          <a:spcPct val="25000"/>
        </a:spcAft>
        <a:buClr>
          <a:schemeClr val="accent1"/>
        </a:buClr>
        <a:buFont typeface="Wingdings" pitchFamily="2" charset="2"/>
        <a:buChar char="§"/>
        <a:tabLst>
          <a:tab pos="180975" algn="l"/>
          <a:tab pos="361950" algn="l"/>
          <a:tab pos="542925" algn="l"/>
          <a:tab pos="714375" algn="l"/>
        </a:tabLst>
        <a:defRPr sz="2000">
          <a:solidFill>
            <a:schemeClr val="tx1"/>
          </a:solidFill>
          <a:latin typeface="+mn-lt"/>
        </a:defRPr>
      </a:lvl2pPr>
      <a:lvl3pPr marL="358775" indent="-177800" algn="l" rtl="0" eaLnBrk="0" fontAlgn="base" hangingPunct="0">
        <a:spcBef>
          <a:spcPct val="0"/>
        </a:spcBef>
        <a:spcAft>
          <a:spcPct val="25000"/>
        </a:spcAft>
        <a:buClr>
          <a:schemeClr val="accent1"/>
        </a:buClr>
        <a:buFont typeface="Wingdings" pitchFamily="2" charset="2"/>
        <a:buChar char="§"/>
        <a:tabLst>
          <a:tab pos="180975" algn="l"/>
          <a:tab pos="361950" algn="l"/>
          <a:tab pos="542925" algn="l"/>
          <a:tab pos="714375" algn="l"/>
        </a:tabLst>
        <a:defRPr sz="2000">
          <a:solidFill>
            <a:schemeClr val="tx1"/>
          </a:solidFill>
          <a:latin typeface="+mn-lt"/>
        </a:defRPr>
      </a:lvl3pPr>
      <a:lvl4pPr marL="539750" indent="-179388" algn="l" rtl="0" eaLnBrk="0" fontAlgn="base" hangingPunct="0">
        <a:spcBef>
          <a:spcPct val="0"/>
        </a:spcBef>
        <a:spcAft>
          <a:spcPct val="25000"/>
        </a:spcAft>
        <a:buClr>
          <a:schemeClr val="accent1"/>
        </a:buClr>
        <a:buFont typeface="Wingdings" pitchFamily="2" charset="2"/>
        <a:buChar char="§"/>
        <a:tabLst>
          <a:tab pos="180975" algn="l"/>
          <a:tab pos="361950" algn="l"/>
          <a:tab pos="542925" algn="l"/>
          <a:tab pos="714375" algn="l"/>
        </a:tabLst>
        <a:defRPr sz="2000">
          <a:solidFill>
            <a:schemeClr val="tx1"/>
          </a:solidFill>
          <a:latin typeface="+mn-lt"/>
        </a:defRPr>
      </a:lvl4pPr>
      <a:lvl5pPr marL="720725" indent="-179388" algn="l" rtl="0" eaLnBrk="0" fontAlgn="base" hangingPunct="0">
        <a:spcBef>
          <a:spcPct val="0"/>
        </a:spcBef>
        <a:spcAft>
          <a:spcPct val="25000"/>
        </a:spcAft>
        <a:buClr>
          <a:schemeClr val="accent1"/>
        </a:buClr>
        <a:buFont typeface="Wingdings" pitchFamily="2" charset="2"/>
        <a:buChar char="§"/>
        <a:tabLst>
          <a:tab pos="180975" algn="l"/>
          <a:tab pos="361950" algn="l"/>
          <a:tab pos="542925" algn="l"/>
          <a:tab pos="714375" algn="l"/>
        </a:tabLst>
        <a:defRPr sz="2000">
          <a:solidFill>
            <a:schemeClr val="tx1"/>
          </a:solidFill>
          <a:latin typeface="+mn-lt"/>
        </a:defRPr>
      </a:lvl5pPr>
      <a:lvl6pPr marL="1177925" indent="-179388" algn="l" rtl="0" fontAlgn="base">
        <a:spcBef>
          <a:spcPct val="0"/>
        </a:spcBef>
        <a:spcAft>
          <a:spcPct val="25000"/>
        </a:spcAft>
        <a:buClr>
          <a:schemeClr val="accent1"/>
        </a:buClr>
        <a:buFont typeface="Wingdings" pitchFamily="2" charset="2"/>
        <a:buChar char="§"/>
        <a:tabLst>
          <a:tab pos="180975" algn="l"/>
          <a:tab pos="361950" algn="l"/>
          <a:tab pos="542925" algn="l"/>
          <a:tab pos="714375" algn="l"/>
        </a:tabLst>
        <a:defRPr sz="2000">
          <a:solidFill>
            <a:schemeClr val="tx1"/>
          </a:solidFill>
          <a:latin typeface="+mn-lt"/>
        </a:defRPr>
      </a:lvl6pPr>
      <a:lvl7pPr marL="1635125" indent="-179388" algn="l" rtl="0" fontAlgn="base">
        <a:spcBef>
          <a:spcPct val="0"/>
        </a:spcBef>
        <a:spcAft>
          <a:spcPct val="25000"/>
        </a:spcAft>
        <a:buClr>
          <a:schemeClr val="accent1"/>
        </a:buClr>
        <a:buFont typeface="Wingdings" pitchFamily="2" charset="2"/>
        <a:buChar char="§"/>
        <a:tabLst>
          <a:tab pos="180975" algn="l"/>
          <a:tab pos="361950" algn="l"/>
          <a:tab pos="542925" algn="l"/>
          <a:tab pos="714375" algn="l"/>
        </a:tabLst>
        <a:defRPr sz="2000">
          <a:solidFill>
            <a:schemeClr val="tx1"/>
          </a:solidFill>
          <a:latin typeface="+mn-lt"/>
        </a:defRPr>
      </a:lvl7pPr>
      <a:lvl8pPr marL="2092325" indent="-179388" algn="l" rtl="0" fontAlgn="base">
        <a:spcBef>
          <a:spcPct val="0"/>
        </a:spcBef>
        <a:spcAft>
          <a:spcPct val="25000"/>
        </a:spcAft>
        <a:buClr>
          <a:schemeClr val="accent1"/>
        </a:buClr>
        <a:buFont typeface="Wingdings" pitchFamily="2" charset="2"/>
        <a:buChar char="§"/>
        <a:tabLst>
          <a:tab pos="180975" algn="l"/>
          <a:tab pos="361950" algn="l"/>
          <a:tab pos="542925" algn="l"/>
          <a:tab pos="714375" algn="l"/>
        </a:tabLst>
        <a:defRPr sz="2000">
          <a:solidFill>
            <a:schemeClr val="tx1"/>
          </a:solidFill>
          <a:latin typeface="+mn-lt"/>
        </a:defRPr>
      </a:lvl8pPr>
      <a:lvl9pPr marL="2549525" indent="-179388" algn="l" rtl="0" fontAlgn="base">
        <a:spcBef>
          <a:spcPct val="0"/>
        </a:spcBef>
        <a:spcAft>
          <a:spcPct val="25000"/>
        </a:spcAft>
        <a:buClr>
          <a:schemeClr val="accent1"/>
        </a:buClr>
        <a:buFont typeface="Wingdings" pitchFamily="2" charset="2"/>
        <a:buChar char="§"/>
        <a:tabLst>
          <a:tab pos="180975" algn="l"/>
          <a:tab pos="361950" algn="l"/>
          <a:tab pos="542925" algn="l"/>
          <a:tab pos="714375" algn="l"/>
        </a:tabLst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720720" y="333371"/>
            <a:ext cx="7162796" cy="755651"/>
          </a:xfrm>
          <a:prstGeom prst="rect">
            <a:avLst/>
          </a:prstGeom>
          <a:noFill/>
          <a:ln>
            <a:noFill/>
          </a:ln>
        </p:spPr>
        <p:txBody>
          <a:bodyPr vert="horz" wrap="square" lIns="18004" tIns="10799" rIns="18004" bIns="10799" anchor="b" anchorCtr="0" compatLnSpc="1">
            <a:noAutofit/>
          </a:bodyPr>
          <a:lstStyle/>
          <a:p>
            <a:pPr lvl="0"/>
            <a:r>
              <a:rPr lang="de-DE"/>
              <a:t>Titelmasterformat durch Klicken bearbeiten</a:t>
            </a:r>
          </a:p>
        </p:txBody>
      </p:sp>
      <p:sp>
        <p:nvSpPr>
          <p:cNvPr id="3" name="Rectangle 3"/>
          <p:cNvSpPr txBox="1">
            <a:spLocks noGrp="1"/>
          </p:cNvSpPr>
          <p:nvPr>
            <p:ph type="body" idx="1"/>
          </p:nvPr>
        </p:nvSpPr>
        <p:spPr>
          <a:xfrm>
            <a:off x="720720" y="1268409"/>
            <a:ext cx="7162796" cy="452755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4" name="Line 9"/>
          <p:cNvSpPr/>
          <p:nvPr/>
        </p:nvSpPr>
        <p:spPr>
          <a:xfrm>
            <a:off x="720720" y="1196977"/>
            <a:ext cx="7162796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38103" cap="flat">
            <a:solidFill>
              <a:srgbClr val="929499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de-DE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5" name="Picture 15" descr="DGRV_Logo_ZusatzB_RGB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7451729" y="5795960"/>
            <a:ext cx="1747839" cy="107950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6" descr="DGRV_Aktionszeichen_RGB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6408736" y="5688016"/>
            <a:ext cx="1417640" cy="1252535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121364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3" r:id="rId5"/>
  </p:sldLayoutIdLst>
  <p:hf hdr="0" ftr="0" dt="0"/>
  <p:txStyles>
    <p:titleStyle>
      <a:lvl1pPr marL="0" marR="0" lvl="0" indent="0" algn="l" defTabSz="914400" rtl="0" fontAlgn="auto" hangingPunct="1">
        <a:lnSpc>
          <a:spcPts val="2600"/>
        </a:lnSpc>
        <a:spcBef>
          <a:spcPts val="0"/>
        </a:spcBef>
        <a:spcAft>
          <a:spcPts val="0"/>
        </a:spcAft>
        <a:buNone/>
        <a:tabLst/>
        <a:defRPr lang="de-DE" sz="2400" b="1" i="0" u="none" strike="noStrike" kern="0" cap="none" spc="0" baseline="0">
          <a:solidFill>
            <a:srgbClr val="0066B3"/>
          </a:solidFill>
          <a:uFillTx/>
          <a:latin typeface="Arial"/>
          <a:cs typeface="Arial"/>
        </a:defRPr>
      </a:lvl1pPr>
    </p:titleStyle>
    <p:bodyStyle>
      <a:lvl1pPr marL="342900" marR="0" lvl="0" indent="-342900" algn="l" defTabSz="914400" rtl="0" fontAlgn="auto" hangingPunct="1">
        <a:lnSpc>
          <a:spcPts val="2200"/>
        </a:lnSpc>
        <a:spcBef>
          <a:spcPts val="600"/>
        </a:spcBef>
        <a:spcAft>
          <a:spcPts val="0"/>
        </a:spcAft>
        <a:buClr>
          <a:srgbClr val="0066B3"/>
        </a:buClr>
        <a:buSzPct val="100000"/>
        <a:buFont typeface="Wingdings" pitchFamily="2"/>
        <a:buChar char="n"/>
        <a:tabLst/>
        <a:defRPr lang="de-DE" sz="1800" b="0" i="0" u="none" strike="noStrike" kern="0" cap="none" spc="0" baseline="0">
          <a:solidFill>
            <a:srgbClr val="000000"/>
          </a:solidFill>
          <a:uFillTx/>
          <a:latin typeface="Arial"/>
          <a:cs typeface="Arial"/>
        </a:defRPr>
      </a:lvl1pPr>
      <a:lvl2pPr marL="742950" marR="0" lvl="1" indent="-285750" algn="l" defTabSz="914400" rtl="0" fontAlgn="auto" hangingPunct="1">
        <a:lnSpc>
          <a:spcPts val="2200"/>
        </a:lnSpc>
        <a:spcBef>
          <a:spcPts val="600"/>
        </a:spcBef>
        <a:spcAft>
          <a:spcPts val="0"/>
        </a:spcAft>
        <a:buClr>
          <a:srgbClr val="0066B3"/>
        </a:buClr>
        <a:buSzPct val="80000"/>
        <a:buFont typeface="Wingdings" pitchFamily="2"/>
        <a:buChar char="§"/>
        <a:tabLst/>
        <a:defRPr lang="de-DE" sz="1800" b="0" i="0" u="none" strike="noStrike" kern="0" cap="none" spc="0" baseline="0">
          <a:solidFill>
            <a:srgbClr val="000000"/>
          </a:solidFill>
          <a:uFillTx/>
          <a:latin typeface="Arial"/>
          <a:cs typeface="Arial"/>
        </a:defRPr>
      </a:lvl2pPr>
      <a:lvl3pPr marL="1143000" marR="0" lvl="2" indent="-228600" algn="l" defTabSz="914400" rtl="0" fontAlgn="auto" hangingPunct="1">
        <a:lnSpc>
          <a:spcPts val="2200"/>
        </a:lnSpc>
        <a:spcBef>
          <a:spcPts val="600"/>
        </a:spcBef>
        <a:spcAft>
          <a:spcPts val="0"/>
        </a:spcAft>
        <a:buClr>
          <a:srgbClr val="0066B3"/>
        </a:buClr>
        <a:buSzPct val="100000"/>
        <a:buChar char="-"/>
        <a:tabLst/>
        <a:defRPr lang="de-DE" sz="1800" b="0" i="0" u="none" strike="noStrike" kern="0" cap="none" spc="0" baseline="0">
          <a:solidFill>
            <a:srgbClr val="000000"/>
          </a:solidFill>
          <a:uFillTx/>
          <a:latin typeface="Arial"/>
          <a:cs typeface="Arial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jpg"/><Relationship Id="rId9" Type="http://schemas.openxmlformats.org/officeDocument/2006/relationships/image" Target="../media/image14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18" Type="http://schemas.openxmlformats.org/officeDocument/2006/relationships/image" Target="../media/image15.png"/><Relationship Id="rId3" Type="http://schemas.openxmlformats.org/officeDocument/2006/relationships/notesSlide" Target="../notesSlides/notesSlide1.xml"/><Relationship Id="rId21" Type="http://schemas.openxmlformats.org/officeDocument/2006/relationships/oleObject" Target="../embeddings/oleObject3.bin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oleObject" Target="../embeddings/oleObject1.bin"/><Relationship Id="rId2" Type="http://schemas.openxmlformats.org/officeDocument/2006/relationships/slideLayout" Target="../slideLayouts/slideLayout29.xml"/><Relationship Id="rId16" Type="http://schemas.openxmlformats.org/officeDocument/2006/relationships/image" Target="../media/image29.jpeg"/><Relationship Id="rId20" Type="http://schemas.openxmlformats.org/officeDocument/2006/relationships/image" Target="../media/image16.png"/><Relationship Id="rId1" Type="http://schemas.openxmlformats.org/officeDocument/2006/relationships/vmlDrawing" Target="../drawings/vmlDrawing1.v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hyperlink" Target="http://www.adgonline.de/adg_online/index.phtml?PHPSESSID=f31ef1741a34f9e0a7028ea8c1349699" TargetMode="External"/><Relationship Id="rId23" Type="http://schemas.openxmlformats.org/officeDocument/2006/relationships/image" Target="../media/image30.png"/><Relationship Id="rId10" Type="http://schemas.openxmlformats.org/officeDocument/2006/relationships/image" Target="../media/image24.png"/><Relationship Id="rId19" Type="http://schemas.openxmlformats.org/officeDocument/2006/relationships/oleObject" Target="../embeddings/oleObject2.bin"/><Relationship Id="rId4" Type="http://schemas.openxmlformats.org/officeDocument/2006/relationships/image" Target="../media/image18.png"/><Relationship Id="rId9" Type="http://schemas.openxmlformats.org/officeDocument/2006/relationships/image" Target="../media/image23.jpeg"/><Relationship Id="rId14" Type="http://schemas.openxmlformats.org/officeDocument/2006/relationships/image" Target="../media/image28.png"/><Relationship Id="rId22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2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6.png"/><Relationship Id="rId5" Type="http://schemas.openxmlformats.org/officeDocument/2006/relationships/oleObject" Target="../embeddings/oleObject4.bin"/><Relationship Id="rId10" Type="http://schemas.openxmlformats.org/officeDocument/2006/relationships/image" Target="../media/image33.jpeg"/><Relationship Id="rId4" Type="http://schemas.openxmlformats.org/officeDocument/2006/relationships/image" Target="../media/image18.png"/><Relationship Id="rId9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png"/><Relationship Id="rId3" Type="http://schemas.openxmlformats.org/officeDocument/2006/relationships/image" Target="../media/image8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9.jpeg"/><Relationship Id="rId11" Type="http://schemas.openxmlformats.org/officeDocument/2006/relationships/image" Target="../media/image54.png"/><Relationship Id="rId5" Type="http://schemas.openxmlformats.org/officeDocument/2006/relationships/image" Target="../media/image10.png"/><Relationship Id="rId10" Type="http://schemas.openxmlformats.org/officeDocument/2006/relationships/image" Target="../media/image53.png"/><Relationship Id="rId4" Type="http://schemas.openxmlformats.org/officeDocument/2006/relationships/image" Target="../media/image9.jpg"/><Relationship Id="rId9" Type="http://schemas.openxmlformats.org/officeDocument/2006/relationships/image" Target="../media/image52.png"/><Relationship Id="rId14" Type="http://schemas.openxmlformats.org/officeDocument/2006/relationships/image" Target="../media/image5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smueller@dgrv.coop" TargetMode="External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dgrv.de/" TargetMode="External"/><Relationship Id="rId4" Type="http://schemas.openxmlformats.org/officeDocument/2006/relationships/hyperlink" Target="http://www.dgrv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LochaDesign\COOP\Logo\JPG\Plantilla-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78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971600" y="2061423"/>
            <a:ext cx="720080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</a:rPr>
              <a:t>Desafíos y experiencias en la gestión de riesgos de C</a:t>
            </a:r>
            <a:r>
              <a:rPr lang="es-ES" sz="3200" b="1" dirty="0" smtClean="0">
                <a:solidFill>
                  <a:schemeClr val="bg1"/>
                </a:solidFill>
              </a:rPr>
              <a:t>ooperativas</a:t>
            </a:r>
          </a:p>
          <a:p>
            <a:endParaRPr lang="es-ES" sz="3200" b="1" dirty="0" smtClean="0">
              <a:solidFill>
                <a:schemeClr val="bg1"/>
              </a:solidFill>
            </a:endParaRPr>
          </a:p>
          <a:p>
            <a:r>
              <a:rPr lang="es-MX" sz="2800" dirty="0" smtClean="0">
                <a:solidFill>
                  <a:schemeClr val="bg1"/>
                </a:solidFill>
              </a:rPr>
              <a:t>Steffen Müller, Director de Proyecto DGRV</a:t>
            </a:r>
          </a:p>
          <a:p>
            <a:r>
              <a:rPr lang="es-MX" sz="2800" dirty="0" smtClean="0">
                <a:solidFill>
                  <a:schemeClr val="bg1"/>
                </a:solidFill>
              </a:rPr>
              <a:t>– Confederación Alemana de Cooperativas</a:t>
            </a:r>
          </a:p>
          <a:p>
            <a:r>
              <a:rPr lang="es-MX" sz="2800" dirty="0" smtClean="0">
                <a:solidFill>
                  <a:schemeClr val="bg1"/>
                </a:solidFill>
              </a:rPr>
              <a:t>Proyecto para México, Centroamérica y Cuba</a:t>
            </a:r>
          </a:p>
          <a:p>
            <a:endParaRPr lang="es-MX" sz="3200" dirty="0" smtClean="0">
              <a:solidFill>
                <a:schemeClr val="bg1"/>
              </a:solidFill>
            </a:endParaRPr>
          </a:p>
          <a:p>
            <a:endParaRPr lang="es-E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531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:\LochaDesign\COOP\Logo\JPG\Plantilla-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11931"/>
            <a:ext cx="9133142" cy="685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51520" y="1412776"/>
            <a:ext cx="864096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/>
              <a:t>Objetivos del taller y de la ponencia</a:t>
            </a:r>
          </a:p>
          <a:p>
            <a:endParaRPr lang="es-ES" sz="8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 smtClean="0"/>
              <a:t>Ofrecer</a:t>
            </a:r>
            <a:r>
              <a:rPr lang="es-ES" sz="2800" dirty="0"/>
              <a:t> una visión renovada y moderna de la gestión de </a:t>
            </a:r>
            <a:r>
              <a:rPr lang="es-ES" sz="2800" dirty="0" smtClean="0"/>
              <a:t>riesgos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/>
              <a:t>C</a:t>
            </a:r>
            <a:r>
              <a:rPr lang="es-ES" sz="2800" dirty="0" smtClean="0"/>
              <a:t>ompartir desafíos </a:t>
            </a:r>
            <a:r>
              <a:rPr lang="es-ES" sz="2800" dirty="0"/>
              <a:t>y experiencias en la gestión de riesgos de </a:t>
            </a:r>
            <a:r>
              <a:rPr lang="es-ES" sz="2800" dirty="0" smtClean="0"/>
              <a:t>Cooperativas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 smtClean="0"/>
              <a:t>Reflexión</a:t>
            </a:r>
            <a:r>
              <a:rPr lang="es-ES" sz="2800" dirty="0"/>
              <a:t> general sobre la gestiona </a:t>
            </a:r>
            <a:r>
              <a:rPr lang="es-ES" sz="2800" dirty="0" smtClean="0"/>
              <a:t>de riesgos </a:t>
            </a:r>
            <a:r>
              <a:rPr lang="es-ES" sz="2800" dirty="0"/>
              <a:t>en entidades </a:t>
            </a:r>
            <a:r>
              <a:rPr lang="es-ES" sz="2800" dirty="0" smtClean="0"/>
              <a:t>financieras</a:t>
            </a:r>
            <a:endParaRPr lang="es-ES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 smtClean="0"/>
              <a:t>Casuística</a:t>
            </a:r>
            <a:r>
              <a:rPr lang="es-ES" sz="2800" dirty="0"/>
              <a:t> </a:t>
            </a:r>
            <a:r>
              <a:rPr lang="es-ES" sz="2800" dirty="0" smtClean="0"/>
              <a:t>cooperativa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dirty="0" smtClean="0"/>
              <a:t>Retos </a:t>
            </a:r>
            <a:r>
              <a:rPr lang="es-ES" sz="2800" dirty="0"/>
              <a:t>y </a:t>
            </a:r>
            <a:r>
              <a:rPr lang="es-ES" sz="2800" dirty="0" smtClean="0"/>
              <a:t>algunas</a:t>
            </a:r>
            <a:r>
              <a:rPr lang="es-ES" sz="2800" dirty="0"/>
              <a:t> </a:t>
            </a:r>
            <a:r>
              <a:rPr lang="es-ES" sz="2800" dirty="0" smtClean="0"/>
              <a:t>propuestas </a:t>
            </a: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231956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:\LochaDesign\COOP\Logo\JPG\Plantilla-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11931"/>
            <a:ext cx="9133142" cy="685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307459"/>
            <a:ext cx="3428571" cy="82539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943061"/>
            <a:ext cx="7515001" cy="3240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4530" y="1124744"/>
            <a:ext cx="2647950" cy="173355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04864"/>
            <a:ext cx="2231100" cy="900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7600" y="6021368"/>
            <a:ext cx="1784880" cy="720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393" y="6021288"/>
            <a:ext cx="1140671" cy="720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5877272"/>
            <a:ext cx="1583436" cy="1152144"/>
          </a:xfrm>
          <a:prstGeom prst="rect">
            <a:avLst/>
          </a:prstGeom>
        </p:spPr>
      </p:pic>
      <p:sp>
        <p:nvSpPr>
          <p:cNvPr id="10" name="Elipse 9"/>
          <p:cNvSpPr/>
          <p:nvPr/>
        </p:nvSpPr>
        <p:spPr>
          <a:xfrm>
            <a:off x="2411020" y="5013176"/>
            <a:ext cx="1441640" cy="102586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62465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77"/>
          <p:cNvPicPr>
            <a:picLocks noGrp="1" noChangeAspect="1" noChangeArrowheads="1"/>
          </p:cNvPicPr>
          <p:nvPr>
            <p:ph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6514" y="1268760"/>
            <a:ext cx="2337522" cy="1980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6068" name="Rectangle 4"/>
          <p:cNvSpPr>
            <a:spLocks noChangeArrowheads="1"/>
          </p:cNvSpPr>
          <p:nvPr/>
        </p:nvSpPr>
        <p:spPr bwMode="auto">
          <a:xfrm>
            <a:off x="1356946" y="1737768"/>
            <a:ext cx="3886200" cy="3651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>
              <a:defRPr/>
            </a:pPr>
            <a:endParaRPr lang="ru-RU" b="1">
              <a:solidFill>
                <a:srgbClr val="000080"/>
              </a:solidFill>
              <a:latin typeface="Arial" charset="0"/>
              <a:cs typeface="Arial" charset="0"/>
            </a:endParaRPr>
          </a:p>
        </p:txBody>
      </p:sp>
      <p:grpSp>
        <p:nvGrpSpPr>
          <p:cNvPr id="15365" name="Gruppieren 3"/>
          <p:cNvGrpSpPr>
            <a:grpSpLocks/>
          </p:cNvGrpSpPr>
          <p:nvPr/>
        </p:nvGrpSpPr>
        <p:grpSpPr bwMode="auto">
          <a:xfrm>
            <a:off x="467545" y="1672679"/>
            <a:ext cx="8095431" cy="2797175"/>
            <a:chOff x="468160" y="2060575"/>
            <a:chExt cx="8095548" cy="2797175"/>
          </a:xfrm>
        </p:grpSpPr>
        <p:sp>
          <p:nvSpPr>
            <p:cNvPr id="216078" name="Rectangle 14"/>
            <p:cNvSpPr>
              <a:spLocks noChangeArrowheads="1"/>
            </p:cNvSpPr>
            <p:nvPr/>
          </p:nvSpPr>
          <p:spPr bwMode="auto">
            <a:xfrm>
              <a:off x="791308" y="3486150"/>
              <a:ext cx="7772400" cy="13716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b">
                <a:rot lat="0" lon="0" rev="8700000"/>
              </a:lightRig>
            </a:scene3d>
            <a:sp3d>
              <a:bevelT w="190500" h="38100"/>
            </a:sp3d>
          </p:spPr>
          <p:txBody>
            <a:bodyPr>
              <a:flatTx/>
            </a:bodyPr>
            <a:lstStyle/>
            <a:p>
              <a:pPr>
                <a:defRPr/>
              </a:pPr>
              <a:endParaRPr lang="de-DE">
                <a:solidFill>
                  <a:srgbClr val="E7E6E6">
                    <a:lumMod val="50000"/>
                  </a:srgbClr>
                </a:solidFill>
                <a:cs typeface="Arial" charset="0"/>
              </a:endParaRPr>
            </a:p>
          </p:txBody>
        </p:sp>
        <p:sp>
          <p:nvSpPr>
            <p:cNvPr id="216081" name="Rectangle 17"/>
            <p:cNvSpPr>
              <a:spLocks noChangeArrowheads="1"/>
            </p:cNvSpPr>
            <p:nvPr/>
          </p:nvSpPr>
          <p:spPr bwMode="auto">
            <a:xfrm>
              <a:off x="915865" y="4221163"/>
              <a:ext cx="3712373" cy="5461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 anchorCtr="1"/>
            <a:lstStyle/>
            <a:p>
              <a:pPr>
                <a:lnSpc>
                  <a:spcPct val="90000"/>
                </a:lnSpc>
                <a:defRPr/>
              </a:pPr>
              <a:r>
                <a:rPr lang="de-DE" sz="15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6 Centrales  Raiffeisen</a:t>
              </a:r>
            </a:p>
          </p:txBody>
        </p:sp>
        <p:sp>
          <p:nvSpPr>
            <p:cNvPr id="216083" name="Rectangle 19"/>
            <p:cNvSpPr>
              <a:spLocks noChangeArrowheads="1"/>
            </p:cNvSpPr>
            <p:nvPr/>
          </p:nvSpPr>
          <p:spPr bwMode="auto">
            <a:xfrm>
              <a:off x="4906108" y="4171950"/>
              <a:ext cx="1736481" cy="5461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 anchorCtr="1"/>
            <a:lstStyle/>
            <a:p>
              <a:pPr>
                <a:lnSpc>
                  <a:spcPct val="90000"/>
                </a:lnSpc>
                <a:defRPr/>
              </a:pPr>
              <a:r>
                <a:rPr lang="de-DE" sz="15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6 Centrales comerciales</a:t>
              </a:r>
            </a:p>
          </p:txBody>
        </p:sp>
        <p:sp>
          <p:nvSpPr>
            <p:cNvPr id="216084" name="Rectangle 20"/>
            <p:cNvSpPr>
              <a:spLocks noChangeArrowheads="1"/>
            </p:cNvSpPr>
            <p:nvPr/>
          </p:nvSpPr>
          <p:spPr bwMode="auto">
            <a:xfrm>
              <a:off x="6811108" y="3638551"/>
              <a:ext cx="1447800" cy="109696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 anchorCtr="1"/>
            <a:lstStyle/>
            <a:p>
              <a:pPr>
                <a:lnSpc>
                  <a:spcPct val="90000"/>
                </a:lnSpc>
                <a:defRPr/>
              </a:pPr>
              <a:r>
                <a:rPr lang="de-DE" sz="1500" b="1" dirty="0" smtClean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4 Empresas </a:t>
              </a:r>
              <a:r>
                <a:rPr lang="de-DE" sz="15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Regionales Especiales</a:t>
              </a:r>
            </a:p>
          </p:txBody>
        </p:sp>
        <p:sp>
          <p:nvSpPr>
            <p:cNvPr id="216085" name="Rectangle 21"/>
            <p:cNvSpPr>
              <a:spLocks noChangeArrowheads="1"/>
            </p:cNvSpPr>
            <p:nvPr/>
          </p:nvSpPr>
          <p:spPr bwMode="auto">
            <a:xfrm>
              <a:off x="5058508" y="3638550"/>
              <a:ext cx="1647092" cy="4794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 anchorCtr="1"/>
            <a:lstStyle/>
            <a:p>
              <a:pPr>
                <a:lnSpc>
                  <a:spcPct val="90000"/>
                </a:lnSpc>
                <a:defRPr/>
              </a:pPr>
              <a:r>
                <a:rPr lang="de-DE" sz="15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6</a:t>
              </a:r>
              <a:r>
                <a:rPr lang="ru-RU" sz="15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 </a:t>
              </a:r>
              <a:r>
                <a:rPr lang="de-DE" sz="1500" b="1" dirty="0" err="1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Federa</a:t>
              </a:r>
              <a:r>
                <a:rPr lang="ru-RU" sz="15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ciones Especiales</a:t>
              </a:r>
              <a:endParaRPr lang="de-DE" sz="1500" b="1" dirty="0">
                <a:solidFill>
                  <a:srgbClr val="E7E6E6">
                    <a:lumMod val="50000"/>
                  </a:srgbClr>
                </a:solidFill>
                <a:latin typeface="Calibri Light"/>
                <a:cs typeface="Arial" charset="0"/>
              </a:endParaRPr>
            </a:p>
          </p:txBody>
        </p:sp>
        <p:sp>
          <p:nvSpPr>
            <p:cNvPr id="216086" name="Rectangle 22"/>
            <p:cNvSpPr>
              <a:spLocks noChangeArrowheads="1"/>
            </p:cNvSpPr>
            <p:nvPr/>
          </p:nvSpPr>
          <p:spPr bwMode="auto">
            <a:xfrm>
              <a:off x="1096107" y="3638550"/>
              <a:ext cx="3810000" cy="4794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 anchorCtr="1"/>
            <a:lstStyle/>
            <a:p>
              <a:pPr>
                <a:spcBef>
                  <a:spcPts val="400"/>
                </a:spcBef>
                <a:defRPr/>
              </a:pPr>
              <a:r>
                <a:rPr lang="de-DE" sz="1500" b="1" dirty="0" smtClean="0">
                  <a:solidFill>
                    <a:srgbClr val="E7E6E6">
                      <a:lumMod val="50000"/>
                    </a:srgbClr>
                  </a:solidFill>
                  <a:latin typeface="Arial" charset="0"/>
                  <a:cs typeface="Arial" charset="0"/>
                </a:rPr>
                <a:t>4</a:t>
              </a:r>
              <a:r>
                <a:rPr lang="de-DE" sz="15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 </a:t>
              </a:r>
              <a:r>
                <a:rPr lang="de-DE" sz="1500" b="1" dirty="0" smtClean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Uniones regionales </a:t>
              </a:r>
              <a:r>
                <a:rPr lang="de-DE" sz="15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de Auditoria</a:t>
              </a:r>
            </a:p>
          </p:txBody>
        </p:sp>
        <p:pic>
          <p:nvPicPr>
            <p:cNvPr id="15409" name="Picture 34" descr="RWZ Kasse logo_gross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60" y="4104928"/>
              <a:ext cx="621323" cy="3458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410" name="Picture 35" descr="baywa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9838" y="4508500"/>
              <a:ext cx="304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411" name="Picture 36" descr="rwz-koeln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6647" y="4137943"/>
              <a:ext cx="294543" cy="32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412" name="Picture 38" descr="Bäko-logo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67451" y="4149726"/>
              <a:ext cx="501162" cy="21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413" name="Picture 55" descr="agravis short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9394" y="4508501"/>
              <a:ext cx="804928" cy="3047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417" name="Gruppieren 2"/>
            <p:cNvGrpSpPr>
              <a:grpSpLocks/>
            </p:cNvGrpSpPr>
            <p:nvPr/>
          </p:nvGrpSpPr>
          <p:grpSpPr bwMode="auto">
            <a:xfrm>
              <a:off x="1314450" y="2060575"/>
              <a:ext cx="5584581" cy="1327469"/>
              <a:chOff x="1314450" y="2060575"/>
              <a:chExt cx="5584581" cy="1327469"/>
            </a:xfrm>
          </p:grpSpPr>
          <p:sp>
            <p:nvSpPr>
              <p:cNvPr id="216067" name="Rectangle 3"/>
              <p:cNvSpPr>
                <a:spLocks noChangeArrowheads="1"/>
              </p:cNvSpPr>
              <p:nvPr/>
            </p:nvSpPr>
            <p:spPr bwMode="auto">
              <a:xfrm>
                <a:off x="1314451" y="2060575"/>
                <a:ext cx="5454162" cy="10668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miter lim="800000"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b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flatTx/>
              </a:bodyPr>
              <a:lstStyle/>
              <a:p>
                <a:pPr>
                  <a:defRPr/>
                </a:pPr>
                <a:endParaRPr lang="de-DE">
                  <a:solidFill>
                    <a:prstClr val="black"/>
                  </a:solidFill>
                  <a:cs typeface="Arial" charset="0"/>
                </a:endParaRPr>
              </a:p>
            </p:txBody>
          </p:sp>
          <p:pic>
            <p:nvPicPr>
              <p:cNvPr id="15421" name="Picture 40" descr="dgrv_logo_transpar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16166" y="2125664"/>
                <a:ext cx="844062" cy="295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6108" name="Rectangle 44"/>
              <p:cNvSpPr>
                <a:spLocks noChangeArrowheads="1"/>
              </p:cNvSpPr>
              <p:nvPr/>
            </p:nvSpPr>
            <p:spPr bwMode="auto">
              <a:xfrm>
                <a:off x="1314450" y="2606676"/>
                <a:ext cx="844062" cy="3651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 anchor="ctr" anchorCtr="1"/>
              <a:lstStyle/>
              <a:p>
                <a:pPr>
                  <a:defRPr/>
                </a:pPr>
                <a:endParaRPr lang="ru-RU" sz="1600" b="1">
                  <a:solidFill>
                    <a:srgbClr val="000080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16109" name="Rectangle 45"/>
              <p:cNvSpPr>
                <a:spLocks noChangeArrowheads="1"/>
              </p:cNvSpPr>
              <p:nvPr/>
            </p:nvSpPr>
            <p:spPr bwMode="auto">
              <a:xfrm>
                <a:off x="2331427" y="2606676"/>
                <a:ext cx="844062" cy="3651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/>
              <a:lstStyle/>
              <a:p>
                <a:pPr>
                  <a:defRPr/>
                </a:pPr>
                <a:endParaRPr lang="de-DE" sz="1600" b="1">
                  <a:solidFill>
                    <a:srgbClr val="000080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16110" name="Rectangle 46"/>
              <p:cNvSpPr>
                <a:spLocks noChangeArrowheads="1"/>
              </p:cNvSpPr>
              <p:nvPr/>
            </p:nvSpPr>
            <p:spPr bwMode="auto">
              <a:xfrm>
                <a:off x="3308838" y="2605089"/>
                <a:ext cx="914400" cy="3651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/>
              <a:lstStyle/>
              <a:p>
                <a:pPr>
                  <a:defRPr/>
                </a:pPr>
                <a:endParaRPr lang="de-DE" sz="1600" b="1">
                  <a:solidFill>
                    <a:srgbClr val="000080"/>
                  </a:solidFill>
                  <a:latin typeface="Arial" charset="0"/>
                  <a:cs typeface="Arial" charset="0"/>
                </a:endParaRPr>
              </a:p>
            </p:txBody>
          </p:sp>
          <p:pic>
            <p:nvPicPr>
              <p:cNvPr id="15431" name="Picture 47" descr="zgv-logo2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96812" y="2603501"/>
                <a:ext cx="351692" cy="3778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432" name="Picture 48" descr="DRV-logo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25466" y="2649539"/>
                <a:ext cx="422031" cy="2873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433" name="Picture 49" descr="0"/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9366" y="2682876"/>
                <a:ext cx="726831" cy="212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6114" name="Rectangle 50"/>
              <p:cNvSpPr>
                <a:spLocks noChangeArrowheads="1"/>
              </p:cNvSpPr>
              <p:nvPr/>
            </p:nvSpPr>
            <p:spPr bwMode="auto">
              <a:xfrm>
                <a:off x="4372707" y="2606676"/>
                <a:ext cx="844062" cy="3651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/>
              <a:lstStyle/>
              <a:p>
                <a:pPr>
                  <a:defRPr/>
                </a:pPr>
                <a:endParaRPr lang="de-DE" sz="1600" b="1">
                  <a:solidFill>
                    <a:srgbClr val="000080"/>
                  </a:solidFill>
                  <a:latin typeface="Arial" charset="0"/>
                  <a:cs typeface="Arial" charset="0"/>
                </a:endParaRPr>
              </a:p>
            </p:txBody>
          </p:sp>
          <p:pic>
            <p:nvPicPr>
              <p:cNvPr id="15437" name="Picture 51" descr="0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37235" y="2640013"/>
                <a:ext cx="351692" cy="2905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2413" name="Rectangle 13"/>
              <p:cNvSpPr>
                <a:spLocks noChangeArrowheads="1"/>
              </p:cNvSpPr>
              <p:nvPr/>
            </p:nvSpPr>
            <p:spPr bwMode="auto">
              <a:xfrm>
                <a:off x="5386754" y="2133600"/>
                <a:ext cx="1318846" cy="86360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 anchor="ctr" anchorCtr="1"/>
              <a:lstStyle/>
              <a:p>
                <a:pPr>
                  <a:defRPr/>
                </a:pPr>
                <a:r>
                  <a:rPr lang="de-DE" sz="1400" b="1" dirty="0">
                    <a:solidFill>
                      <a:srgbClr val="E7E6E6">
                        <a:lumMod val="50000"/>
                      </a:srgbClr>
                    </a:solidFill>
                    <a:latin typeface="Calibri Light"/>
                    <a:cs typeface="Arial" charset="0"/>
                  </a:rPr>
                  <a:t>22</a:t>
                </a:r>
                <a:r>
                  <a:rPr lang="ru-RU" sz="1400" b="1" dirty="0">
                    <a:solidFill>
                      <a:srgbClr val="E7E6E6">
                        <a:lumMod val="50000"/>
                      </a:srgbClr>
                    </a:solidFill>
                    <a:latin typeface="Calibri Light"/>
                    <a:cs typeface="Arial" charset="0"/>
                  </a:rPr>
                  <a:t> </a:t>
                </a:r>
                <a:r>
                  <a:rPr lang="de-DE" sz="1400" b="1" dirty="0" err="1">
                    <a:solidFill>
                      <a:srgbClr val="E7E6E6">
                        <a:lumMod val="50000"/>
                      </a:srgbClr>
                    </a:solidFill>
                    <a:latin typeface="Calibri Light"/>
                    <a:cs typeface="Arial" charset="0"/>
                  </a:rPr>
                  <a:t>Empresas</a:t>
                </a:r>
                <a:r>
                  <a:rPr lang="de-DE" sz="1400" b="1" dirty="0">
                    <a:solidFill>
                      <a:srgbClr val="E7E6E6">
                        <a:lumMod val="50000"/>
                      </a:srgbClr>
                    </a:solidFill>
                    <a:latin typeface="Calibri Light"/>
                    <a:cs typeface="Arial" charset="0"/>
                  </a:rPr>
                  <a:t> </a:t>
                </a:r>
                <a:r>
                  <a:rPr lang="de-DE" sz="1400" b="1" dirty="0" err="1">
                    <a:solidFill>
                      <a:srgbClr val="E7E6E6">
                        <a:lumMod val="50000"/>
                      </a:srgbClr>
                    </a:solidFill>
                    <a:latin typeface="Calibri Light"/>
                    <a:cs typeface="Arial" charset="0"/>
                  </a:rPr>
                  <a:t>Especiales</a:t>
                </a:r>
                <a:endParaRPr lang="de-DE" sz="14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endParaRPr>
              </a:p>
            </p:txBody>
          </p:sp>
          <p:pic>
            <p:nvPicPr>
              <p:cNvPr id="15441" name="Picture 58" descr="ADG Online">
                <a:hlinkClick r:id="rId15"/>
              </p:cNvPr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67451" y="2852737"/>
                <a:ext cx="631580" cy="5353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5367" name="Titel 1"/>
          <p:cNvSpPr txBox="1">
            <a:spLocks/>
          </p:cNvSpPr>
          <p:nvPr/>
        </p:nvSpPr>
        <p:spPr bwMode="auto">
          <a:xfrm>
            <a:off x="436563" y="77788"/>
            <a:ext cx="8382000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 Unicode MS" pitchFamily="34" charset="-128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Unicode MS" pitchFamily="34" charset="-128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cs typeface="Arial" pitchFamily="34" charset="0"/>
              </a:defRPr>
            </a:lvl9pPr>
          </a:lstStyle>
          <a:p>
            <a:pPr eaLnBrk="1" hangingPunct="1"/>
            <a:r>
              <a:rPr lang="es-ES" altLang="de-DE" sz="2400" b="1">
                <a:solidFill>
                  <a:prstClr val="white"/>
                </a:solidFill>
                <a:latin typeface="Calibri" pitchFamily="34" charset="0"/>
              </a:rPr>
              <a:t>El sector cooperativo en Alemania</a:t>
            </a:r>
            <a:endParaRPr lang="de-DE" altLang="de-DE" sz="2400" b="1">
              <a:solidFill>
                <a:prstClr val="white"/>
              </a:solidFill>
              <a:latin typeface="Calibri" pitchFamily="34" charset="0"/>
            </a:endParaRPr>
          </a:p>
        </p:txBody>
      </p:sp>
      <p:grpSp>
        <p:nvGrpSpPr>
          <p:cNvPr id="15368" name="Gruppieren 4"/>
          <p:cNvGrpSpPr>
            <a:grpSpLocks/>
          </p:cNvGrpSpPr>
          <p:nvPr/>
        </p:nvGrpSpPr>
        <p:grpSpPr bwMode="auto">
          <a:xfrm>
            <a:off x="562666" y="4717014"/>
            <a:ext cx="8281297" cy="1448289"/>
            <a:chOff x="562708" y="5010244"/>
            <a:chExt cx="8280889" cy="1447706"/>
          </a:xfrm>
        </p:grpSpPr>
        <p:sp>
          <p:nvSpPr>
            <p:cNvPr id="216069" name="Rectangle 5"/>
            <p:cNvSpPr>
              <a:spLocks noChangeArrowheads="1"/>
            </p:cNvSpPr>
            <p:nvPr/>
          </p:nvSpPr>
          <p:spPr bwMode="auto">
            <a:xfrm>
              <a:off x="562708" y="5238750"/>
              <a:ext cx="8280889" cy="12192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b">
                <a:rot lat="0" lon="0" rev="8700000"/>
              </a:lightRig>
            </a:scene3d>
            <a:sp3d>
              <a:bevelT w="190500" h="38100"/>
            </a:sp3d>
          </p:spPr>
          <p:txBody>
            <a:bodyPr>
              <a:flatTx/>
            </a:bodyPr>
            <a:lstStyle/>
            <a:p>
              <a:pPr>
                <a:defRPr/>
              </a:pPr>
              <a:endParaRPr lang="de-DE" sz="1000">
                <a:solidFill>
                  <a:prstClr val="black"/>
                </a:solidFill>
                <a:cs typeface="Arial" charset="0"/>
              </a:endParaRPr>
            </a:p>
            <a:p>
              <a:pPr>
                <a:defRPr/>
              </a:pPr>
              <a:endParaRPr lang="de-DE" sz="1000">
                <a:solidFill>
                  <a:prstClr val="black"/>
                </a:solidFill>
                <a:cs typeface="Arial" charset="0"/>
              </a:endParaRPr>
            </a:p>
            <a:p>
              <a:pPr>
                <a:defRPr/>
              </a:pPr>
              <a:endParaRPr lang="de-DE" sz="1000">
                <a:solidFill>
                  <a:prstClr val="black"/>
                </a:solidFill>
                <a:cs typeface="Arial" charset="0"/>
              </a:endParaRPr>
            </a:p>
            <a:p>
              <a:pPr>
                <a:defRPr/>
              </a:pPr>
              <a:endParaRPr lang="de-DE" sz="1000">
                <a:solidFill>
                  <a:prstClr val="black"/>
                </a:solidFill>
                <a:cs typeface="Arial" charset="0"/>
              </a:endParaRPr>
            </a:p>
            <a:p>
              <a:pPr>
                <a:defRPr/>
              </a:pPr>
              <a:endParaRPr lang="de-DE" sz="1000">
                <a:solidFill>
                  <a:prstClr val="black"/>
                </a:solidFill>
                <a:cs typeface="Arial" charset="0"/>
              </a:endParaRPr>
            </a:p>
            <a:p>
              <a:pPr>
                <a:defRPr/>
              </a:pPr>
              <a:endParaRPr lang="de-DE" sz="1000">
                <a:solidFill>
                  <a:prstClr val="black"/>
                </a:solidFill>
                <a:cs typeface="Arial" charset="0"/>
              </a:endParaRPr>
            </a:p>
            <a:p>
              <a:pPr>
                <a:defRPr/>
              </a:pPr>
              <a:endParaRPr lang="de-DE" sz="1000">
                <a:solidFill>
                  <a:prstClr val="black"/>
                </a:solidFill>
                <a:cs typeface="Arial" charset="0"/>
              </a:endParaRPr>
            </a:p>
          </p:txBody>
        </p:sp>
        <p:sp>
          <p:nvSpPr>
            <p:cNvPr id="216072" name="Rectangle 8"/>
            <p:cNvSpPr>
              <a:spLocks noChangeArrowheads="1"/>
            </p:cNvSpPr>
            <p:nvPr/>
          </p:nvSpPr>
          <p:spPr bwMode="auto">
            <a:xfrm>
              <a:off x="6277708" y="5314950"/>
              <a:ext cx="2378320" cy="10668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 anchorCtr="1"/>
            <a:lstStyle/>
            <a:p>
              <a:pPr>
                <a:spcBef>
                  <a:spcPts val="600"/>
                </a:spcBef>
                <a:defRPr/>
              </a:pPr>
              <a:r>
                <a:rPr lang="de-DE" sz="12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1.393 Cooperativas Comerciales de Mercancías y Servicios, </a:t>
              </a:r>
              <a:r>
                <a:rPr lang="de-DE" sz="12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</a:rPr>
                <a:t>853</a:t>
              </a:r>
              <a:r>
                <a:rPr lang="de-DE" sz="12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 Cooperativas de Energia y de </a:t>
              </a:r>
              <a:r>
                <a:rPr lang="de-DE" sz="12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</a:rPr>
                <a:t>359</a:t>
              </a:r>
              <a:r>
                <a:rPr lang="de-DE" sz="12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 Cooperativas de  Consumo</a:t>
              </a:r>
            </a:p>
          </p:txBody>
        </p:sp>
        <p:sp>
          <p:nvSpPr>
            <p:cNvPr id="216087" name="Rectangle 23"/>
            <p:cNvSpPr>
              <a:spLocks noChangeArrowheads="1"/>
            </p:cNvSpPr>
            <p:nvPr/>
          </p:nvSpPr>
          <p:spPr bwMode="auto">
            <a:xfrm rot="10800000" flipH="1" flipV="1">
              <a:off x="791308" y="6076950"/>
              <a:ext cx="5243146" cy="3048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 anchorCtr="1"/>
            <a:lstStyle/>
            <a:p>
              <a:pPr>
                <a:defRPr/>
              </a:pPr>
              <a:r>
                <a:rPr lang="es-MX" sz="1400" b="1" dirty="0" smtClean="0">
                  <a:solidFill>
                    <a:srgbClr val="E7E6E6">
                      <a:lumMod val="50000"/>
                    </a:srgbClr>
                  </a:solidFill>
                  <a:latin typeface="Arial" charset="0"/>
                  <a:cs typeface="Arial" charset="0"/>
                </a:rPr>
                <a:t>Aprox. 100 </a:t>
              </a:r>
              <a:r>
                <a:rPr lang="ru-RU" sz="1400" b="1" dirty="0" smtClean="0">
                  <a:solidFill>
                    <a:srgbClr val="E7E6E6">
                      <a:lumMod val="50000"/>
                    </a:srgbClr>
                  </a:solidFill>
                  <a:latin typeface="Arial" charset="0"/>
                  <a:cs typeface="Arial" charset="0"/>
                </a:rPr>
                <a:t>Coop</a:t>
              </a:r>
              <a:r>
                <a:rPr lang="ru-RU" sz="1400" b="1" dirty="0">
                  <a:solidFill>
                    <a:srgbClr val="E7E6E6">
                      <a:lumMod val="50000"/>
                    </a:srgbClr>
                  </a:solidFill>
                  <a:latin typeface="Arial" charset="0"/>
                  <a:cs typeface="Arial" charset="0"/>
                </a:rPr>
                <a:t>. M</a:t>
              </a:r>
              <a:r>
                <a:rPr lang="es-MX" sz="1400" b="1" dirty="0" err="1">
                  <a:solidFill>
                    <a:srgbClr val="E7E6E6">
                      <a:lumMod val="50000"/>
                    </a:srgbClr>
                  </a:solidFill>
                  <a:latin typeface="Arial" charset="0"/>
                  <a:cs typeface="Arial" charset="0"/>
                </a:rPr>
                <a:t>ultiactivas</a:t>
              </a:r>
              <a:endParaRPr lang="de-DE" sz="1400" b="1" dirty="0">
                <a:solidFill>
                  <a:srgbClr val="E7E6E6">
                    <a:lumMod val="50000"/>
                  </a:srgbClr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47" name="Rectangle 7"/>
            <p:cNvSpPr>
              <a:spLocks noChangeArrowheads="1"/>
            </p:cNvSpPr>
            <p:nvPr/>
          </p:nvSpPr>
          <p:spPr bwMode="auto">
            <a:xfrm>
              <a:off x="3563816" y="5314950"/>
              <a:ext cx="2470638" cy="6858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lIns="72000" rIns="72000" anchor="ctr" anchorCtr="1"/>
            <a:lstStyle/>
            <a:p>
              <a:pPr>
                <a:defRPr/>
              </a:pPr>
              <a:r>
                <a:rPr lang="de-DE" sz="14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972 Bancos Cooperativos con </a:t>
              </a:r>
              <a:r>
                <a:rPr lang="de-DE" sz="1400" b="1" dirty="0" smtClean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aprox. 12.0000 Sucursales</a:t>
              </a:r>
              <a:endParaRPr lang="ru-RU" sz="1400" b="1" dirty="0">
                <a:solidFill>
                  <a:srgbClr val="E7E6E6">
                    <a:lumMod val="50000"/>
                  </a:srgbClr>
                </a:solidFill>
                <a:latin typeface="Calibri Light"/>
                <a:cs typeface="Arial" charset="0"/>
              </a:endParaRPr>
            </a:p>
          </p:txBody>
        </p:sp>
        <p:graphicFrame>
          <p:nvGraphicFramePr>
            <p:cNvPr id="15387" name="Object 57"/>
            <p:cNvGraphicFramePr>
              <a:graphicFrameLocks noChangeAspect="1"/>
            </p:cNvGraphicFramePr>
            <p:nvPr/>
          </p:nvGraphicFramePr>
          <p:xfrm>
            <a:off x="3405554" y="5102771"/>
            <a:ext cx="312127" cy="3206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04" name="Photo Editor Photo" r:id="rId17" imgW="724001" imgH="685714" progId="">
                    <p:embed/>
                  </p:oleObj>
                </mc:Choice>
                <mc:Fallback>
                  <p:oleObj name="Photo Editor Photo" r:id="rId17" imgW="724001" imgH="685714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05554" y="5102771"/>
                          <a:ext cx="312127" cy="3206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 cap="sq">
                              <a:solidFill>
                                <a:schemeClr val="tx1"/>
                              </a:solidFill>
                              <a:miter lim="800000"/>
                              <a:headEnd type="none" w="sm" len="sm"/>
                              <a:tailEnd type="none" w="sm" len="sm"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6" name="Rectangle 6"/>
            <p:cNvSpPr>
              <a:spLocks noChangeArrowheads="1"/>
            </p:cNvSpPr>
            <p:nvPr/>
          </p:nvSpPr>
          <p:spPr bwMode="auto">
            <a:xfrm rot="10800000" flipH="1" flipV="1">
              <a:off x="820616" y="5314950"/>
              <a:ext cx="2438400" cy="6858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 anchorCtr="1"/>
            <a:lstStyle/>
            <a:p>
              <a:pPr>
                <a:defRPr/>
              </a:pPr>
              <a:r>
                <a:rPr lang="de-DE" sz="14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2.186 Cooperativas </a:t>
              </a:r>
              <a:r>
                <a:rPr lang="ru-RU" sz="1400" b="1" dirty="0">
                  <a:solidFill>
                    <a:srgbClr val="E7E6E6">
                      <a:lumMod val="50000"/>
                    </a:srgbClr>
                  </a:solidFill>
                  <a:latin typeface="Calibri Light"/>
                  <a:cs typeface="Arial" charset="0"/>
                </a:rPr>
                <a:t>Raiffeisen de Mercancías y Servicios</a:t>
              </a:r>
            </a:p>
          </p:txBody>
        </p:sp>
        <p:graphicFrame>
          <p:nvGraphicFramePr>
            <p:cNvPr id="15386" name="Object 29"/>
            <p:cNvGraphicFramePr>
              <a:graphicFrameLocks noChangeAspect="1"/>
            </p:cNvGraphicFramePr>
            <p:nvPr>
              <p:extLst/>
            </p:nvPr>
          </p:nvGraphicFramePr>
          <p:xfrm>
            <a:off x="4518257" y="5018370"/>
            <a:ext cx="485614" cy="3598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05" name="Photo Editor Photo" r:id="rId19" imgW="1714739" imgH="1171429" progId="">
                    <p:embed/>
                  </p:oleObj>
                </mc:Choice>
                <mc:Fallback>
                  <p:oleObj name="Photo Editor Photo" r:id="rId19" imgW="1714739" imgH="1171429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18257" y="5018370"/>
                          <a:ext cx="485614" cy="35985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 cap="sq">
                              <a:solidFill>
                                <a:schemeClr val="tx1"/>
                              </a:solidFill>
                              <a:miter lim="800000"/>
                              <a:headEnd type="none" w="sm" len="sm"/>
                              <a:tailEnd type="none" w="sm" len="sm"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382" name="Object 56"/>
            <p:cNvGraphicFramePr>
              <a:graphicFrameLocks noChangeAspect="1"/>
            </p:cNvGraphicFramePr>
            <p:nvPr>
              <p:extLst/>
            </p:nvPr>
          </p:nvGraphicFramePr>
          <p:xfrm>
            <a:off x="5345723" y="5181601"/>
            <a:ext cx="844062" cy="2524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06" name="Photo Editor Photo" r:id="rId21" imgW="1724266" imgH="476316" progId="">
                    <p:embed/>
                  </p:oleObj>
                </mc:Choice>
                <mc:Fallback>
                  <p:oleObj name="Photo Editor Photo" r:id="rId21" imgW="1724266" imgH="476316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45723" y="5181601"/>
                          <a:ext cx="844062" cy="2524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 cap="sq">
                              <a:solidFill>
                                <a:schemeClr val="tx1"/>
                              </a:solidFill>
                              <a:miter lim="800000"/>
                              <a:headEnd type="none" w="sm" len="sm"/>
                              <a:tailEnd type="none" w="sm" len="sm"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15381" name="Picture 27" descr="raiff_Giebel grün"/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2678" y="5010244"/>
              <a:ext cx="381000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2" name="5 Rectángulo redondeado"/>
          <p:cNvSpPr/>
          <p:nvPr/>
        </p:nvSpPr>
        <p:spPr>
          <a:xfrm>
            <a:off x="669925" y="1407567"/>
            <a:ext cx="1244600" cy="595312"/>
          </a:xfrm>
          <a:prstGeom prst="roundRect">
            <a:avLst/>
          </a:prstGeom>
          <a:solidFill>
            <a:srgbClr val="FFCC66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dirty="0">
                <a:solidFill>
                  <a:srgbClr val="000000"/>
                </a:solidFill>
              </a:rPr>
              <a:t>Nivel nacional</a:t>
            </a:r>
          </a:p>
        </p:txBody>
      </p:sp>
      <p:sp>
        <p:nvSpPr>
          <p:cNvPr id="83" name="6 Rectángulo redondeado"/>
          <p:cNvSpPr/>
          <p:nvPr/>
        </p:nvSpPr>
        <p:spPr>
          <a:xfrm>
            <a:off x="35496" y="2761680"/>
            <a:ext cx="1244600" cy="595312"/>
          </a:xfrm>
          <a:prstGeom prst="roundRect">
            <a:avLst/>
          </a:prstGeom>
          <a:solidFill>
            <a:srgbClr val="FFCC66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dirty="0">
                <a:solidFill>
                  <a:srgbClr val="000000"/>
                </a:solidFill>
              </a:rPr>
              <a:t>Nivel regional</a:t>
            </a:r>
          </a:p>
        </p:txBody>
      </p:sp>
      <p:sp>
        <p:nvSpPr>
          <p:cNvPr id="84" name="7 Rectángulo redondeado"/>
          <p:cNvSpPr/>
          <p:nvPr/>
        </p:nvSpPr>
        <p:spPr>
          <a:xfrm>
            <a:off x="87040" y="5930032"/>
            <a:ext cx="1244600" cy="595312"/>
          </a:xfrm>
          <a:prstGeom prst="roundRect">
            <a:avLst/>
          </a:prstGeom>
          <a:solidFill>
            <a:srgbClr val="FFCC66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dirty="0">
                <a:solidFill>
                  <a:srgbClr val="000000"/>
                </a:solidFill>
              </a:rPr>
              <a:t>Nivel local</a:t>
            </a:r>
          </a:p>
        </p:txBody>
      </p:sp>
      <p:sp>
        <p:nvSpPr>
          <p:cNvPr id="44" name="Titel 1"/>
          <p:cNvSpPr txBox="1">
            <a:spLocks/>
          </p:cNvSpPr>
          <p:nvPr/>
        </p:nvSpPr>
        <p:spPr bwMode="auto">
          <a:xfrm>
            <a:off x="719999" y="296736"/>
            <a:ext cx="7164000" cy="75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8000" tIns="10800" rIns="18000" bIns="10800" numCol="1" anchor="b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endParaRPr lang="de-DE" dirty="0">
              <a:solidFill>
                <a:srgbClr val="44546A"/>
              </a:solidFill>
            </a:endParaRPr>
          </a:p>
          <a:p>
            <a:endParaRPr lang="de-DE" dirty="0">
              <a:solidFill>
                <a:srgbClr val="44546A"/>
              </a:solidFill>
            </a:endParaRPr>
          </a:p>
          <a:p>
            <a:endParaRPr lang="de-DE" dirty="0">
              <a:solidFill>
                <a:srgbClr val="44546A"/>
              </a:solidFill>
            </a:endParaRPr>
          </a:p>
          <a:p>
            <a:r>
              <a:rPr lang="de-DE" kern="0" dirty="0">
                <a:solidFill>
                  <a:srgbClr val="0066B3"/>
                </a:solidFill>
                <a:latin typeface="Arial"/>
                <a:cs typeface="Arial"/>
              </a:rPr>
              <a:t>El sistema cooperativo en Alemania</a:t>
            </a:r>
          </a:p>
        </p:txBody>
      </p:sp>
      <p:sp>
        <p:nvSpPr>
          <p:cNvPr id="45" name="7 Rectángulo redondeado"/>
          <p:cNvSpPr/>
          <p:nvPr/>
        </p:nvSpPr>
        <p:spPr>
          <a:xfrm>
            <a:off x="1455192" y="6165304"/>
            <a:ext cx="5127344" cy="595312"/>
          </a:xfrm>
          <a:prstGeom prst="roundRect">
            <a:avLst/>
          </a:prstGeom>
          <a:solidFill>
            <a:srgbClr val="FFCC66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dirty="0">
                <a:solidFill>
                  <a:prstClr val="black"/>
                </a:solidFill>
              </a:rPr>
              <a:t>18.4</a:t>
            </a:r>
            <a:r>
              <a:rPr lang="es-ES" dirty="0">
                <a:solidFill>
                  <a:srgbClr val="000000"/>
                </a:solidFill>
              </a:rPr>
              <a:t> Millones de Socios</a:t>
            </a:r>
          </a:p>
        </p:txBody>
      </p:sp>
      <p:sp>
        <p:nvSpPr>
          <p:cNvPr id="2" name="1 Elipse"/>
          <p:cNvSpPr/>
          <p:nvPr/>
        </p:nvSpPr>
        <p:spPr>
          <a:xfrm>
            <a:off x="3074370" y="1628800"/>
            <a:ext cx="1281606" cy="533400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Y">
              <a:solidFill>
                <a:prstClr val="white"/>
              </a:solidFill>
            </a:endParaRPr>
          </a:p>
        </p:txBody>
      </p:sp>
      <p:sp>
        <p:nvSpPr>
          <p:cNvPr id="48" name="47 Elipse"/>
          <p:cNvSpPr/>
          <p:nvPr/>
        </p:nvSpPr>
        <p:spPr>
          <a:xfrm>
            <a:off x="2051720" y="2132856"/>
            <a:ext cx="1281606" cy="533400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Y">
              <a:solidFill>
                <a:prstClr val="white"/>
              </a:solidFill>
            </a:endParaRPr>
          </a:p>
        </p:txBody>
      </p:sp>
      <p:sp>
        <p:nvSpPr>
          <p:cNvPr id="49" name="48 Elipse"/>
          <p:cNvSpPr/>
          <p:nvPr/>
        </p:nvSpPr>
        <p:spPr>
          <a:xfrm>
            <a:off x="5954690" y="2463552"/>
            <a:ext cx="1281606" cy="533400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Y">
              <a:solidFill>
                <a:prstClr val="white"/>
              </a:solidFill>
            </a:endParaRPr>
          </a:p>
        </p:txBody>
      </p:sp>
      <p:sp>
        <p:nvSpPr>
          <p:cNvPr id="50" name="49 Elipse"/>
          <p:cNvSpPr/>
          <p:nvPr/>
        </p:nvSpPr>
        <p:spPr>
          <a:xfrm>
            <a:off x="1562201" y="3183632"/>
            <a:ext cx="2874565" cy="533400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Y">
              <a:solidFill>
                <a:prstClr val="white"/>
              </a:solidFill>
            </a:endParaRPr>
          </a:p>
        </p:txBody>
      </p:sp>
      <p:sp>
        <p:nvSpPr>
          <p:cNvPr id="51" name="50 Elipse"/>
          <p:cNvSpPr/>
          <p:nvPr/>
        </p:nvSpPr>
        <p:spPr>
          <a:xfrm>
            <a:off x="7610874" y="1412776"/>
            <a:ext cx="1281606" cy="533400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Y">
              <a:solidFill>
                <a:prstClr val="white"/>
              </a:solidFill>
            </a:endParaRPr>
          </a:p>
        </p:txBody>
      </p:sp>
      <p:sp>
        <p:nvSpPr>
          <p:cNvPr id="52" name="51 Elipse"/>
          <p:cNvSpPr/>
          <p:nvPr/>
        </p:nvSpPr>
        <p:spPr>
          <a:xfrm>
            <a:off x="4062511" y="4653136"/>
            <a:ext cx="1281606" cy="533400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Y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348272"/>
      </p:ext>
    </p:extLst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7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740" y="4592364"/>
            <a:ext cx="2451100" cy="207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El Grupo Financiero </a:t>
            </a:r>
            <a:r>
              <a:rPr lang="es-MX" dirty="0" smtClean="0"/>
              <a:t>Cooperativo en Alemania</a:t>
            </a:r>
            <a:endParaRPr lang="es-PY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8356600" y="2251422"/>
            <a:ext cx="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defTabSz="1066800" eaLnBrk="0" hangingPunct="0">
              <a:defRPr/>
            </a:pPr>
            <a:endParaRPr lang="de-DE" sz="4200">
              <a:solidFill>
                <a:srgbClr val="E7E6E6"/>
              </a:solidFill>
              <a:cs typeface="Arial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611563" y="1320800"/>
            <a:ext cx="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defTabSz="1066800" eaLnBrk="0" hangingPunct="0">
              <a:defRPr/>
            </a:pPr>
            <a:endParaRPr lang="de-DE" sz="4200">
              <a:solidFill>
                <a:srgbClr val="E7E6E6"/>
              </a:solidFill>
              <a:cs typeface="Arial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676650" y="1320800"/>
            <a:ext cx="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defTabSz="1066800" eaLnBrk="0" hangingPunct="0">
              <a:defRPr/>
            </a:pPr>
            <a:endParaRPr lang="de-DE" sz="4200">
              <a:solidFill>
                <a:srgbClr val="E7E6E6"/>
              </a:solidFill>
              <a:cs typeface="Arial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6096000" y="1320800"/>
            <a:ext cx="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defTabSz="1066800" eaLnBrk="0" hangingPunct="0">
              <a:defRPr/>
            </a:pPr>
            <a:endParaRPr lang="de-DE" sz="4200">
              <a:solidFill>
                <a:srgbClr val="E7E6E6"/>
              </a:solidFill>
              <a:cs typeface="Arial" charset="0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5278438" y="5031135"/>
            <a:ext cx="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defTabSz="1066800" eaLnBrk="0" hangingPunct="0">
              <a:defRPr/>
            </a:pPr>
            <a:endParaRPr lang="de-DE" sz="4200">
              <a:solidFill>
                <a:srgbClr val="E7E6E6"/>
              </a:solidFill>
              <a:cs typeface="Arial" charset="0"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5438775" y="2786410"/>
            <a:ext cx="3452813" cy="533400"/>
          </a:xfrm>
          <a:prstGeom prst="rect">
            <a:avLst/>
          </a:prstGeom>
          <a:solidFill>
            <a:srgbClr val="828282"/>
          </a:solidFill>
          <a:ln w="9525" algn="ctr">
            <a:solidFill>
              <a:srgbClr val="828282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defTabSz="1066800" eaLnBrk="0" hangingPunct="0">
              <a:defRPr/>
            </a:pPr>
            <a:r>
              <a:rPr lang="es-ES" dirty="0" smtClean="0">
                <a:solidFill>
                  <a:prstClr val="white"/>
                </a:solidFill>
                <a:cs typeface="Arial" charset="0"/>
              </a:rPr>
              <a:t>Uniones regionales de auditoria</a:t>
            </a:r>
            <a:endParaRPr lang="es-E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755526" y="4081810"/>
            <a:ext cx="8136062" cy="719137"/>
          </a:xfrm>
          <a:prstGeom prst="rect">
            <a:avLst/>
          </a:prstGeom>
          <a:solidFill>
            <a:srgbClr val="FF6600"/>
          </a:soli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 defTabSz="1066800" eaLnBrk="0" hangingPunct="0">
              <a:defRPr/>
            </a:pPr>
            <a:r>
              <a:rPr lang="es-ES" b="1" dirty="0">
                <a:solidFill>
                  <a:prstClr val="white"/>
                </a:solidFill>
                <a:cs typeface="Arial" charset="0"/>
              </a:rPr>
              <a:t>972  Bancos Cooperativos  (BC)</a:t>
            </a:r>
            <a:br>
              <a:rPr lang="es-ES" b="1" dirty="0">
                <a:solidFill>
                  <a:prstClr val="white"/>
                </a:solidFill>
                <a:cs typeface="Arial" charset="0"/>
              </a:rPr>
            </a:br>
            <a:r>
              <a:rPr lang="es-ES" b="1" dirty="0">
                <a:solidFill>
                  <a:prstClr val="white"/>
                </a:solidFill>
                <a:cs typeface="Arial" charset="0"/>
              </a:rPr>
              <a:t>+ otros bancos cooperativos especializados</a:t>
            </a:r>
            <a:endParaRPr lang="es-E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11" name="Line 13"/>
          <p:cNvSpPr>
            <a:spLocks noChangeShapeType="1"/>
          </p:cNvSpPr>
          <p:nvPr/>
        </p:nvSpPr>
        <p:spPr bwMode="auto">
          <a:xfrm flipV="1">
            <a:off x="6069013" y="2075210"/>
            <a:ext cx="534987" cy="3033712"/>
          </a:xfrm>
          <a:prstGeom prst="line">
            <a:avLst/>
          </a:prstGeom>
          <a:noFill/>
          <a:ln w="9525">
            <a:noFill/>
            <a:round/>
            <a:headEnd/>
            <a:tailEnd type="triangle" w="med" len="med"/>
          </a:ln>
        </p:spPr>
        <p:txBody>
          <a:bodyPr wrap="none" lIns="0" tIns="0" rIns="0" bIns="0">
            <a:spAutoFit/>
          </a:bodyPr>
          <a:lstStyle/>
          <a:p>
            <a:pPr>
              <a:defRPr/>
            </a:pPr>
            <a:endParaRPr lang="de-DE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739974" y="2581622"/>
            <a:ext cx="3255962" cy="53340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defTabSz="1066800">
              <a:defRPr/>
            </a:pPr>
            <a:r>
              <a:rPr lang="es-ES" b="1" dirty="0">
                <a:solidFill>
                  <a:prstClr val="black"/>
                </a:solidFill>
                <a:cs typeface="Arial" charset="0"/>
              </a:rPr>
              <a:t>Centrales de CAC/ BC</a:t>
            </a:r>
            <a:r>
              <a:rPr lang="es-ES" dirty="0">
                <a:solidFill>
                  <a:prstClr val="black"/>
                </a:solidFill>
                <a:cs typeface="Arial" charset="0"/>
              </a:rPr>
              <a:t> </a:t>
            </a:r>
          </a:p>
        </p:txBody>
      </p:sp>
      <p:sp>
        <p:nvSpPr>
          <p:cNvPr id="15" name="AutoShape 19"/>
          <p:cNvSpPr>
            <a:spLocks noChangeArrowheads="1"/>
          </p:cNvSpPr>
          <p:nvPr/>
        </p:nvSpPr>
        <p:spPr bwMode="auto">
          <a:xfrm>
            <a:off x="2246313" y="2157760"/>
            <a:ext cx="179387" cy="360362"/>
          </a:xfrm>
          <a:prstGeom prst="upDownArrow">
            <a:avLst>
              <a:gd name="adj1" fmla="val 50000"/>
              <a:gd name="adj2" fmla="val 39420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defRPr/>
            </a:pPr>
            <a:endParaRPr lang="de-DE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" name="AutoShape 21"/>
          <p:cNvSpPr>
            <a:spLocks noChangeArrowheads="1"/>
          </p:cNvSpPr>
          <p:nvPr/>
        </p:nvSpPr>
        <p:spPr bwMode="auto">
          <a:xfrm>
            <a:off x="4721225" y="2230785"/>
            <a:ext cx="196850" cy="1727200"/>
          </a:xfrm>
          <a:prstGeom prst="upDownArrow">
            <a:avLst>
              <a:gd name="adj1" fmla="val 50000"/>
              <a:gd name="adj2" fmla="val 238395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defRPr/>
            </a:pPr>
            <a:endParaRPr lang="de-DE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" name="Rectangle 23"/>
          <p:cNvSpPr>
            <a:spLocks noChangeArrowheads="1"/>
          </p:cNvSpPr>
          <p:nvPr/>
        </p:nvSpPr>
        <p:spPr bwMode="auto">
          <a:xfrm>
            <a:off x="755526" y="1340222"/>
            <a:ext cx="8136062" cy="720725"/>
          </a:xfrm>
          <a:prstGeom prst="rect">
            <a:avLst/>
          </a:prstGeom>
          <a:solidFill>
            <a:srgbClr val="2382C8"/>
          </a:solidFill>
          <a:ln w="9525">
            <a:solidFill>
              <a:srgbClr val="2382C8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defTabSz="1066800" eaLnBrk="0" hangingPunct="0">
              <a:defRPr/>
            </a:pPr>
            <a:r>
              <a:rPr lang="de-DE" sz="3000" dirty="0">
                <a:solidFill>
                  <a:prstClr val="white"/>
                </a:solidFill>
                <a:cs typeface="Arial" charset="0"/>
              </a:rPr>
              <a:t>    </a:t>
            </a:r>
            <a:r>
              <a:rPr lang="de-DE" sz="3000" dirty="0" smtClean="0">
                <a:solidFill>
                  <a:prstClr val="white"/>
                </a:solidFill>
                <a:cs typeface="Arial" charset="0"/>
              </a:rPr>
              <a:t>Federación </a:t>
            </a:r>
            <a:r>
              <a:rPr lang="de-DE" sz="3000" dirty="0">
                <a:solidFill>
                  <a:prstClr val="white"/>
                </a:solidFill>
                <a:cs typeface="Arial" charset="0"/>
              </a:rPr>
              <a:t>Nacional de BC</a:t>
            </a:r>
          </a:p>
        </p:txBody>
      </p:sp>
      <p:sp>
        <p:nvSpPr>
          <p:cNvPr id="18" name="Rectangle 24"/>
          <p:cNvSpPr>
            <a:spLocks noChangeArrowheads="1"/>
          </p:cNvSpPr>
          <p:nvPr/>
        </p:nvSpPr>
        <p:spPr bwMode="auto">
          <a:xfrm>
            <a:off x="5278438" y="5031135"/>
            <a:ext cx="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defTabSz="1066800" eaLnBrk="0" hangingPunct="0">
              <a:defRPr/>
            </a:pPr>
            <a:endParaRPr lang="de-DE" sz="4200">
              <a:solidFill>
                <a:srgbClr val="E7E6E6"/>
              </a:solidFill>
              <a:cs typeface="Arial" charset="0"/>
            </a:endParaRPr>
          </a:p>
        </p:txBody>
      </p:sp>
      <p:sp>
        <p:nvSpPr>
          <p:cNvPr id="19" name="Oval 29"/>
          <p:cNvSpPr>
            <a:spLocks noChangeArrowheads="1"/>
          </p:cNvSpPr>
          <p:nvPr/>
        </p:nvSpPr>
        <p:spPr bwMode="auto">
          <a:xfrm>
            <a:off x="7654925" y="1560860"/>
            <a:ext cx="1171575" cy="373062"/>
          </a:xfrm>
          <a:prstGeom prst="ellipse">
            <a:avLst/>
          </a:prstGeom>
          <a:solidFill>
            <a:schemeClr val="bg1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 lIns="82674" tIns="41338" rIns="82674" bIns="41338" anchor="ctr"/>
          <a:lstStyle/>
          <a:p>
            <a:pPr algn="ctr">
              <a:buClr>
                <a:srgbClr val="ED7D31"/>
              </a:buClr>
              <a:buFont typeface="Wingdings" pitchFamily="2" charset="2"/>
              <a:buNone/>
              <a:defRPr/>
            </a:pPr>
            <a:r>
              <a:rPr lang="de-DE" b="1" dirty="0">
                <a:solidFill>
                  <a:srgbClr val="FF6600"/>
                </a:solidFill>
                <a:cs typeface="Arial" charset="0"/>
              </a:rPr>
              <a:t>BVR-SE</a:t>
            </a:r>
          </a:p>
        </p:txBody>
      </p:sp>
      <p:sp>
        <p:nvSpPr>
          <p:cNvPr id="20" name="AutoShape 19"/>
          <p:cNvSpPr>
            <a:spLocks noChangeArrowheads="1"/>
          </p:cNvSpPr>
          <p:nvPr/>
        </p:nvSpPr>
        <p:spPr bwMode="auto">
          <a:xfrm>
            <a:off x="2222500" y="3740497"/>
            <a:ext cx="179388" cy="250825"/>
          </a:xfrm>
          <a:prstGeom prst="upDownArrow">
            <a:avLst>
              <a:gd name="adj1" fmla="val 50000"/>
              <a:gd name="adj2" fmla="val 39420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defRPr/>
            </a:pPr>
            <a:endParaRPr lang="de-DE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" name="AutoShape 19"/>
          <p:cNvSpPr>
            <a:spLocks noChangeArrowheads="1"/>
          </p:cNvSpPr>
          <p:nvPr/>
        </p:nvSpPr>
        <p:spPr bwMode="auto">
          <a:xfrm>
            <a:off x="7075488" y="2187922"/>
            <a:ext cx="179387" cy="360363"/>
          </a:xfrm>
          <a:prstGeom prst="upDownArrow">
            <a:avLst>
              <a:gd name="adj1" fmla="val 50000"/>
              <a:gd name="adj2" fmla="val 39420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defRPr/>
            </a:pPr>
            <a:endParaRPr lang="de-DE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" name="AutoShape 19"/>
          <p:cNvSpPr>
            <a:spLocks noChangeArrowheads="1"/>
          </p:cNvSpPr>
          <p:nvPr/>
        </p:nvSpPr>
        <p:spPr bwMode="auto">
          <a:xfrm>
            <a:off x="7094538" y="3405535"/>
            <a:ext cx="179387" cy="576262"/>
          </a:xfrm>
          <a:prstGeom prst="upDownArrow">
            <a:avLst>
              <a:gd name="adj1" fmla="val 50000"/>
              <a:gd name="adj2" fmla="val 39420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defRPr/>
            </a:pPr>
            <a:endParaRPr lang="de-DE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23" name="Gerade Verbindung mit Pfeil 5"/>
          <p:cNvCxnSpPr/>
          <p:nvPr/>
        </p:nvCxnSpPr>
        <p:spPr>
          <a:xfrm flipV="1">
            <a:off x="5729288" y="4908897"/>
            <a:ext cx="1036637" cy="823913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Gerade Verbindung mit Pfeil 44"/>
          <p:cNvCxnSpPr/>
          <p:nvPr/>
        </p:nvCxnSpPr>
        <p:spPr>
          <a:xfrm flipH="1" flipV="1">
            <a:off x="2841625" y="4894610"/>
            <a:ext cx="711200" cy="838200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 Verbindung mit Pfeil 48"/>
          <p:cNvCxnSpPr/>
          <p:nvPr/>
        </p:nvCxnSpPr>
        <p:spPr>
          <a:xfrm flipV="1">
            <a:off x="4641850" y="4908897"/>
            <a:ext cx="0" cy="266700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Object 29"/>
          <p:cNvGraphicFramePr>
            <a:graphicFrameLocks noChangeAspect="1"/>
          </p:cNvGraphicFramePr>
          <p:nvPr>
            <p:extLst/>
          </p:nvPr>
        </p:nvGraphicFramePr>
        <p:xfrm>
          <a:off x="7472363" y="4154835"/>
          <a:ext cx="757237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Photo Editor Photo" r:id="rId5" imgW="1714739" imgH="1171429" progId="">
                  <p:embed/>
                </p:oleObj>
              </mc:Choice>
              <mc:Fallback>
                <p:oleObj name="Photo Editor Photo" r:id="rId5" imgW="1714739" imgH="1171429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72363" y="4154835"/>
                        <a:ext cx="757237" cy="561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" name="Picture 49" descr="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3" y="1494185"/>
            <a:ext cx="1793875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89" descr="https://duckduckgo.com/i/00c13fbe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721" y="3268290"/>
            <a:ext cx="1444239" cy="347514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9" name="1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195" y="2535114"/>
            <a:ext cx="1104451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 Box 25"/>
          <p:cNvSpPr txBox="1">
            <a:spLocks noChangeArrowheads="1"/>
          </p:cNvSpPr>
          <p:nvPr/>
        </p:nvSpPr>
        <p:spPr bwMode="auto">
          <a:xfrm>
            <a:off x="3607921" y="5300662"/>
            <a:ext cx="2066271" cy="1107996"/>
          </a:xfrm>
          <a:prstGeom prst="rect">
            <a:avLst/>
          </a:prstGeom>
          <a:solidFill>
            <a:srgbClr val="FFFF00"/>
          </a:solidFill>
          <a:ln w="12700">
            <a:solidFill>
              <a:srgbClr val="0070C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0" tIns="0" rIns="0" bIns="0">
            <a:spAutoFit/>
          </a:bodyPr>
          <a:lstStyle/>
          <a:p>
            <a:pPr algn="ctr" defTabSz="1066800">
              <a:defRPr/>
            </a:pPr>
            <a:r>
              <a:rPr lang="es-ES" sz="2400" dirty="0" smtClean="0">
                <a:solidFill>
                  <a:prstClr val="black"/>
                </a:solidFill>
                <a:cs typeface="Arial" charset="0"/>
              </a:rPr>
              <a:t>~ </a:t>
            </a:r>
            <a:r>
              <a:rPr lang="es-ES" sz="2400" b="1" dirty="0" smtClean="0">
                <a:solidFill>
                  <a:prstClr val="black"/>
                </a:solidFill>
                <a:cs typeface="Arial" charset="0"/>
              </a:rPr>
              <a:t>19 </a:t>
            </a:r>
            <a:r>
              <a:rPr lang="es-ES" sz="2400" b="1" dirty="0" err="1" smtClean="0">
                <a:solidFill>
                  <a:prstClr val="black"/>
                </a:solidFill>
                <a:cs typeface="Arial" charset="0"/>
              </a:rPr>
              <a:t>Mio</a:t>
            </a:r>
            <a:r>
              <a:rPr lang="es-ES" sz="2400" b="1" dirty="0" smtClean="0">
                <a:solidFill>
                  <a:prstClr val="black"/>
                </a:solidFill>
                <a:cs typeface="Arial" charset="0"/>
              </a:rPr>
              <a:t>. Socios</a:t>
            </a:r>
          </a:p>
          <a:p>
            <a:pPr algn="ctr" defTabSz="1066800">
              <a:defRPr/>
            </a:pPr>
            <a:endParaRPr lang="es-ES" sz="2400" dirty="0">
              <a:solidFill>
                <a:prstClr val="black"/>
              </a:solidFill>
              <a:cs typeface="Arial" charset="0"/>
            </a:endParaRPr>
          </a:p>
          <a:p>
            <a:pPr algn="ctr" defTabSz="1066800">
              <a:defRPr/>
            </a:pPr>
            <a:r>
              <a:rPr lang="es-ES" sz="2400" dirty="0">
                <a:solidFill>
                  <a:prstClr val="black"/>
                </a:solidFill>
                <a:cs typeface="Arial" charset="0"/>
              </a:rPr>
              <a:t>30 </a:t>
            </a:r>
            <a:r>
              <a:rPr lang="es-ES" sz="2400" dirty="0" err="1">
                <a:solidFill>
                  <a:prstClr val="black"/>
                </a:solidFill>
                <a:cs typeface="Arial" charset="0"/>
              </a:rPr>
              <a:t>Mio</a:t>
            </a:r>
            <a:r>
              <a:rPr lang="es-ES" sz="2400" dirty="0">
                <a:solidFill>
                  <a:prstClr val="black"/>
                </a:solidFill>
                <a:cs typeface="Arial" charset="0"/>
              </a:rPr>
              <a:t>. Clientes</a:t>
            </a:r>
          </a:p>
        </p:txBody>
      </p:sp>
      <p:pic>
        <p:nvPicPr>
          <p:cNvPr id="32" name="Picture 23" descr="Logo DZ Zusammen geht mehr_30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12976"/>
            <a:ext cx="18256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57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6" name="Gruppieren 23"/>
          <p:cNvGrpSpPr>
            <a:grpSpLocks/>
          </p:cNvGrpSpPr>
          <p:nvPr/>
        </p:nvGrpSpPr>
        <p:grpSpPr bwMode="auto">
          <a:xfrm>
            <a:off x="740419" y="1268760"/>
            <a:ext cx="7704138" cy="863600"/>
            <a:chOff x="0" y="1071640"/>
            <a:chExt cx="6631222" cy="437650"/>
          </a:xfrm>
        </p:grpSpPr>
        <p:sp>
          <p:nvSpPr>
            <p:cNvPr id="7" name="Abgerundetes Rechteck 6"/>
            <p:cNvSpPr/>
            <p:nvPr/>
          </p:nvSpPr>
          <p:spPr>
            <a:xfrm>
              <a:off x="0" y="1071640"/>
              <a:ext cx="6631222" cy="437650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Abgerundetes Rechteck 4"/>
            <p:cNvSpPr/>
            <p:nvPr/>
          </p:nvSpPr>
          <p:spPr>
            <a:xfrm>
              <a:off x="0" y="1071640"/>
              <a:ext cx="1989503" cy="4376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9568" tIns="99568" rIns="99568" bIns="99568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PY" sz="2400" b="1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Nivel macro</a:t>
              </a:r>
            </a:p>
          </p:txBody>
        </p:sp>
      </p:grpSp>
      <p:grpSp>
        <p:nvGrpSpPr>
          <p:cNvPr id="9" name="9 Grupo"/>
          <p:cNvGrpSpPr/>
          <p:nvPr/>
        </p:nvGrpSpPr>
        <p:grpSpPr>
          <a:xfrm>
            <a:off x="4270559" y="1411808"/>
            <a:ext cx="1296000" cy="584712"/>
            <a:chOff x="2401762" y="2545834"/>
            <a:chExt cx="877068" cy="584712"/>
          </a:xfrm>
          <a:solidFill>
            <a:srgbClr val="0070C0"/>
          </a:solidFill>
        </p:grpSpPr>
        <p:sp>
          <p:nvSpPr>
            <p:cNvPr id="10" name="10 Rectángulo redondeado"/>
            <p:cNvSpPr/>
            <p:nvPr/>
          </p:nvSpPr>
          <p:spPr>
            <a:xfrm>
              <a:off x="2401762" y="2545834"/>
              <a:ext cx="877068" cy="58471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11 Rectángulo"/>
            <p:cNvSpPr/>
            <p:nvPr/>
          </p:nvSpPr>
          <p:spPr>
            <a:xfrm>
              <a:off x="2418887" y="2562960"/>
              <a:ext cx="810542" cy="5504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4290" tIns="34290" rIns="34290" bIns="34290" spcCol="1270" anchor="ctr"/>
            <a:lstStyle/>
            <a:p>
              <a:pPr algn="ctr" defTabSz="40005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PY" sz="2400" dirty="0" smtClean="0">
                  <a:solidFill>
                    <a:srgbClr val="FFFFFF"/>
                  </a:solidFill>
                </a:rPr>
                <a:t>CNBV</a:t>
              </a:r>
              <a:endParaRPr lang="es-PY" sz="24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2" name="9 Grupo"/>
          <p:cNvGrpSpPr/>
          <p:nvPr/>
        </p:nvGrpSpPr>
        <p:grpSpPr>
          <a:xfrm>
            <a:off x="2873462" y="1411808"/>
            <a:ext cx="1250961" cy="584712"/>
            <a:chOff x="2401762" y="2545834"/>
            <a:chExt cx="877068" cy="584712"/>
          </a:xfrm>
          <a:solidFill>
            <a:schemeClr val="accent1"/>
          </a:solidFill>
        </p:grpSpPr>
        <p:sp>
          <p:nvSpPr>
            <p:cNvPr id="13" name="10 Rectángulo redondeado"/>
            <p:cNvSpPr/>
            <p:nvPr/>
          </p:nvSpPr>
          <p:spPr>
            <a:xfrm>
              <a:off x="2401762" y="2545834"/>
              <a:ext cx="877068" cy="58471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11 Rectángulo"/>
            <p:cNvSpPr/>
            <p:nvPr/>
          </p:nvSpPr>
          <p:spPr>
            <a:xfrm>
              <a:off x="2418888" y="2562960"/>
              <a:ext cx="842816" cy="550460"/>
            </a:xfrm>
            <a:prstGeom prst="rect">
              <a:avLst/>
            </a:prstGeom>
            <a:solidFill>
              <a:srgbClr val="0070C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4290" tIns="34290" rIns="34290" bIns="34290" spcCol="1270" anchor="ctr"/>
            <a:lstStyle/>
            <a:p>
              <a:pPr algn="ctr" defTabSz="40005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PY" sz="2400" dirty="0" smtClean="0">
                  <a:solidFill>
                    <a:srgbClr val="FFFFFF"/>
                  </a:solidFill>
                </a:rPr>
                <a:t>BANSEFI</a:t>
              </a:r>
              <a:endParaRPr lang="es-PY" sz="24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9 Grupo"/>
          <p:cNvGrpSpPr/>
          <p:nvPr/>
        </p:nvGrpSpPr>
        <p:grpSpPr>
          <a:xfrm>
            <a:off x="5708453" y="1411808"/>
            <a:ext cx="1584322" cy="584712"/>
            <a:chOff x="2401762" y="2545834"/>
            <a:chExt cx="877068" cy="584712"/>
          </a:xfrm>
          <a:solidFill>
            <a:srgbClr val="FF0000"/>
          </a:solidFill>
        </p:grpSpPr>
        <p:sp>
          <p:nvSpPr>
            <p:cNvPr id="16" name="10 Rectángulo redondeado"/>
            <p:cNvSpPr/>
            <p:nvPr/>
          </p:nvSpPr>
          <p:spPr>
            <a:xfrm>
              <a:off x="2401762" y="2545834"/>
              <a:ext cx="877068" cy="58471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11 Rectángulo"/>
            <p:cNvSpPr/>
            <p:nvPr/>
          </p:nvSpPr>
          <p:spPr>
            <a:xfrm>
              <a:off x="2418888" y="2562960"/>
              <a:ext cx="842816" cy="5504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4290" tIns="34290" rIns="34290" bIns="34290" spcCol="1270" anchor="ctr"/>
            <a:lstStyle/>
            <a:p>
              <a:pPr algn="ctr" defTabSz="40005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MX" sz="2400" dirty="0">
                  <a:solidFill>
                    <a:srgbClr val="FFFFFF"/>
                  </a:solidFill>
                </a:rPr>
                <a:t>Ministerios</a:t>
              </a:r>
              <a:endParaRPr lang="es-PY" sz="24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8" name="9 Grupo"/>
          <p:cNvGrpSpPr/>
          <p:nvPr/>
        </p:nvGrpSpPr>
        <p:grpSpPr>
          <a:xfrm>
            <a:off x="7495827" y="1411808"/>
            <a:ext cx="877068" cy="584712"/>
            <a:chOff x="2401762" y="2545834"/>
            <a:chExt cx="877068" cy="584712"/>
          </a:xfrm>
          <a:solidFill>
            <a:srgbClr val="0070C0"/>
          </a:solidFill>
        </p:grpSpPr>
        <p:sp>
          <p:nvSpPr>
            <p:cNvPr id="19" name="10 Rectángulo redondeado"/>
            <p:cNvSpPr/>
            <p:nvPr/>
          </p:nvSpPr>
          <p:spPr>
            <a:xfrm>
              <a:off x="2401762" y="2545834"/>
              <a:ext cx="877068" cy="58471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11 Rectángulo"/>
            <p:cNvSpPr/>
            <p:nvPr/>
          </p:nvSpPr>
          <p:spPr>
            <a:xfrm>
              <a:off x="2418888" y="2562960"/>
              <a:ext cx="842816" cy="550460"/>
            </a:xfrm>
            <a:prstGeom prst="rect">
              <a:avLst/>
            </a:prstGeom>
            <a:solidFill>
              <a:srgbClr val="00B05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4290" tIns="34290" rIns="34290" bIns="34290" spcCol="1270" anchor="ctr"/>
            <a:lstStyle/>
            <a:p>
              <a:pPr algn="ctr" defTabSz="40005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PY" sz="2400" dirty="0" smtClean="0">
                  <a:solidFill>
                    <a:srgbClr val="FFFFFF"/>
                  </a:solidFill>
                </a:rPr>
                <a:t>FIRA</a:t>
              </a:r>
              <a:endParaRPr lang="es-PY" sz="24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23561" name="Gruppieren 26"/>
          <p:cNvGrpSpPr>
            <a:grpSpLocks/>
          </p:cNvGrpSpPr>
          <p:nvPr/>
        </p:nvGrpSpPr>
        <p:grpSpPr bwMode="auto">
          <a:xfrm>
            <a:off x="740419" y="2204864"/>
            <a:ext cx="7720013" cy="1871662"/>
            <a:chOff x="0" y="1071640"/>
            <a:chExt cx="6631222" cy="437650"/>
          </a:xfrm>
        </p:grpSpPr>
        <p:sp>
          <p:nvSpPr>
            <p:cNvPr id="22" name="Abgerundetes Rechteck 21"/>
            <p:cNvSpPr/>
            <p:nvPr/>
          </p:nvSpPr>
          <p:spPr>
            <a:xfrm>
              <a:off x="0" y="1071640"/>
              <a:ext cx="6631222" cy="437650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Abgerundetes Rechteck 4"/>
            <p:cNvSpPr/>
            <p:nvPr/>
          </p:nvSpPr>
          <p:spPr>
            <a:xfrm>
              <a:off x="0" y="1071640"/>
              <a:ext cx="1989503" cy="4376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9568" tIns="99568" rIns="99568" bIns="99568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PY" sz="2400" b="1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Nivel meso</a:t>
              </a:r>
            </a:p>
          </p:txBody>
        </p:sp>
      </p:grpSp>
      <p:grpSp>
        <p:nvGrpSpPr>
          <p:cNvPr id="23562" name="Gruppieren 29"/>
          <p:cNvGrpSpPr>
            <a:grpSpLocks/>
          </p:cNvGrpSpPr>
          <p:nvPr/>
        </p:nvGrpSpPr>
        <p:grpSpPr bwMode="auto">
          <a:xfrm>
            <a:off x="740419" y="4221088"/>
            <a:ext cx="7720013" cy="1800225"/>
            <a:chOff x="0" y="1071640"/>
            <a:chExt cx="6631222" cy="437650"/>
          </a:xfrm>
        </p:grpSpPr>
        <p:sp>
          <p:nvSpPr>
            <p:cNvPr id="25" name="Abgerundetes Rechteck 24"/>
            <p:cNvSpPr/>
            <p:nvPr/>
          </p:nvSpPr>
          <p:spPr>
            <a:xfrm>
              <a:off x="0" y="1071640"/>
              <a:ext cx="6631222" cy="437650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Abgerundetes Rechteck 4"/>
            <p:cNvSpPr/>
            <p:nvPr/>
          </p:nvSpPr>
          <p:spPr>
            <a:xfrm>
              <a:off x="0" y="1071640"/>
              <a:ext cx="1988139" cy="4376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9568" tIns="99568" rIns="99568" bIns="99568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PY" sz="2400" b="1" dirty="0">
                  <a:solidFill>
                    <a:srgbClr val="000000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Nivel micro</a:t>
              </a:r>
            </a:p>
          </p:txBody>
        </p:sp>
      </p:grpSp>
      <p:grpSp>
        <p:nvGrpSpPr>
          <p:cNvPr id="27" name="9 Grupo"/>
          <p:cNvGrpSpPr/>
          <p:nvPr/>
        </p:nvGrpSpPr>
        <p:grpSpPr>
          <a:xfrm>
            <a:off x="4553816" y="2798304"/>
            <a:ext cx="1730847" cy="584712"/>
            <a:chOff x="2401762" y="2545834"/>
            <a:chExt cx="877068" cy="584712"/>
          </a:xfrm>
          <a:solidFill>
            <a:srgbClr val="0070C0"/>
          </a:solidFill>
        </p:grpSpPr>
        <p:sp>
          <p:nvSpPr>
            <p:cNvPr id="28" name="10 Rectángulo redondeado"/>
            <p:cNvSpPr/>
            <p:nvPr/>
          </p:nvSpPr>
          <p:spPr>
            <a:xfrm>
              <a:off x="2401762" y="2545834"/>
              <a:ext cx="877068" cy="58471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11 Rectángulo"/>
            <p:cNvSpPr/>
            <p:nvPr/>
          </p:nvSpPr>
          <p:spPr>
            <a:xfrm>
              <a:off x="2418888" y="2562960"/>
              <a:ext cx="842816" cy="5504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4290" tIns="34290" rIns="34290" bIns="34290" spcCol="1270" anchor="ctr"/>
            <a:lstStyle/>
            <a:p>
              <a:pPr algn="ctr" defTabSz="40005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PY" sz="2400" dirty="0" smtClean="0">
                  <a:solidFill>
                    <a:srgbClr val="FFFFFF"/>
                  </a:solidFill>
                </a:rPr>
                <a:t>CONCAMEX</a:t>
              </a:r>
            </a:p>
          </p:txBody>
        </p:sp>
      </p:grpSp>
      <p:grpSp>
        <p:nvGrpSpPr>
          <p:cNvPr id="30" name="9 Grupo"/>
          <p:cNvGrpSpPr/>
          <p:nvPr/>
        </p:nvGrpSpPr>
        <p:grpSpPr>
          <a:xfrm>
            <a:off x="2874345" y="3464264"/>
            <a:ext cx="1569642" cy="584712"/>
            <a:chOff x="2401762" y="2545834"/>
            <a:chExt cx="877068" cy="584712"/>
          </a:xfrm>
          <a:solidFill>
            <a:schemeClr val="accent2"/>
          </a:solidFill>
        </p:grpSpPr>
        <p:sp>
          <p:nvSpPr>
            <p:cNvPr id="31" name="10 Rectángulo redondeado"/>
            <p:cNvSpPr/>
            <p:nvPr/>
          </p:nvSpPr>
          <p:spPr>
            <a:xfrm>
              <a:off x="2401762" y="2545834"/>
              <a:ext cx="877068" cy="58471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11 Rectángulo"/>
            <p:cNvSpPr/>
            <p:nvPr/>
          </p:nvSpPr>
          <p:spPr>
            <a:xfrm>
              <a:off x="2418888" y="2562960"/>
              <a:ext cx="842816" cy="550460"/>
            </a:xfrm>
            <a:prstGeom prst="rect">
              <a:avLst/>
            </a:prstGeom>
            <a:solidFill>
              <a:srgbClr val="FF000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4290" tIns="34290" rIns="34290" bIns="34290" spcCol="1270" anchor="ctr"/>
            <a:lstStyle/>
            <a:p>
              <a:pPr algn="ctr" defTabSz="40005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PY" sz="2000" dirty="0" smtClean="0">
                  <a:solidFill>
                    <a:srgbClr val="FFFFFF"/>
                  </a:solidFill>
                </a:rPr>
                <a:t>Uniones</a:t>
              </a:r>
              <a:br>
                <a:rPr lang="es-PY" sz="2000" dirty="0" smtClean="0">
                  <a:solidFill>
                    <a:srgbClr val="FFFFFF"/>
                  </a:solidFill>
                </a:rPr>
              </a:br>
              <a:r>
                <a:rPr lang="es-PY" sz="2000" dirty="0" smtClean="0">
                  <a:solidFill>
                    <a:srgbClr val="FFFFFF"/>
                  </a:solidFill>
                </a:rPr>
                <a:t>regionales</a:t>
              </a:r>
              <a:endParaRPr lang="es-PY" sz="2000" dirty="0">
                <a:solidFill>
                  <a:srgbClr val="FFFFFF"/>
                </a:solidFill>
              </a:endParaRPr>
            </a:p>
          </p:txBody>
        </p:sp>
      </p:grpSp>
      <p:sp>
        <p:nvSpPr>
          <p:cNvPr id="39" name="11 Rectángulo"/>
          <p:cNvSpPr/>
          <p:nvPr/>
        </p:nvSpPr>
        <p:spPr>
          <a:xfrm>
            <a:off x="5004048" y="5301208"/>
            <a:ext cx="1119187" cy="550862"/>
          </a:xfrm>
          <a:prstGeom prst="rect">
            <a:avLst/>
          </a:prstGeom>
          <a:solidFill>
            <a:srgbClr val="FFC000"/>
          </a:solidFill>
          <a:ln>
            <a:solidFill>
              <a:srgbClr val="9294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34290" tIns="34290" rIns="34290" bIns="34290" spcCol="1270" anchor="ctr"/>
          <a:lstStyle/>
          <a:p>
            <a:pPr algn="ctr" defTabSz="400050" eaLnBrk="0" hangingPunct="0">
              <a:lnSpc>
                <a:spcPct val="90000"/>
              </a:lnSpc>
              <a:spcAft>
                <a:spcPct val="35000"/>
              </a:spcAft>
              <a:defRPr/>
            </a:pPr>
            <a:r>
              <a:rPr lang="es-MX" sz="2400" dirty="0">
                <a:solidFill>
                  <a:srgbClr val="FFFFFF"/>
                </a:solidFill>
              </a:rPr>
              <a:t>Socios</a:t>
            </a:r>
            <a:endParaRPr lang="es-PY" sz="2400" dirty="0">
              <a:solidFill>
                <a:srgbClr val="FFFFFF"/>
              </a:solidFill>
            </a:endParaRPr>
          </a:p>
        </p:txBody>
      </p:sp>
      <p:cxnSp>
        <p:nvCxnSpPr>
          <p:cNvPr id="42" name="Gerade Verbindung 41"/>
          <p:cNvCxnSpPr/>
          <p:nvPr/>
        </p:nvCxnSpPr>
        <p:spPr>
          <a:xfrm>
            <a:off x="3628082" y="5229200"/>
            <a:ext cx="1376362" cy="5159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42"/>
          <p:cNvCxnSpPr/>
          <p:nvPr/>
        </p:nvCxnSpPr>
        <p:spPr>
          <a:xfrm flipH="1">
            <a:off x="6145361" y="5229200"/>
            <a:ext cx="1450975" cy="50482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 Verbindung 43"/>
          <p:cNvCxnSpPr/>
          <p:nvPr/>
        </p:nvCxnSpPr>
        <p:spPr>
          <a:xfrm>
            <a:off x="5637857" y="4869160"/>
            <a:ext cx="0" cy="4064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9 Grupo"/>
          <p:cNvGrpSpPr/>
          <p:nvPr/>
        </p:nvGrpSpPr>
        <p:grpSpPr>
          <a:xfrm>
            <a:off x="6716711" y="4652168"/>
            <a:ext cx="1605533" cy="707501"/>
            <a:chOff x="2401762" y="2545834"/>
            <a:chExt cx="877068" cy="584712"/>
          </a:xfrm>
          <a:solidFill>
            <a:schemeClr val="accent2"/>
          </a:solidFill>
        </p:grpSpPr>
        <p:sp>
          <p:nvSpPr>
            <p:cNvPr id="49" name="10 Rectángulo redondeado"/>
            <p:cNvSpPr/>
            <p:nvPr/>
          </p:nvSpPr>
          <p:spPr>
            <a:xfrm>
              <a:off x="2401762" y="2545834"/>
              <a:ext cx="877068" cy="58471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0" name="11 Rectángulo"/>
            <p:cNvSpPr/>
            <p:nvPr/>
          </p:nvSpPr>
          <p:spPr>
            <a:xfrm>
              <a:off x="2418888" y="2562960"/>
              <a:ext cx="842816" cy="550460"/>
            </a:xfrm>
            <a:prstGeom prst="rect">
              <a:avLst/>
            </a:prstGeom>
            <a:solidFill>
              <a:srgbClr val="00B05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4290" tIns="34290" rIns="34290" bIns="34290" spcCol="1270" anchor="ctr"/>
            <a:lstStyle/>
            <a:p>
              <a:pPr algn="ctr" defTabSz="40005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MX" dirty="0">
                  <a:solidFill>
                    <a:srgbClr val="FFFFFF"/>
                  </a:solidFill>
                </a:rPr>
                <a:t>Cooperativa </a:t>
              </a:r>
              <a:r>
                <a:rPr lang="es-MX" dirty="0" smtClean="0">
                  <a:solidFill>
                    <a:srgbClr val="FFFFFF"/>
                  </a:solidFill>
                </a:rPr>
                <a:t>Agrícolas</a:t>
              </a:r>
              <a:endParaRPr lang="es-PY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1" name="9 Grupo"/>
          <p:cNvGrpSpPr/>
          <p:nvPr/>
        </p:nvGrpSpPr>
        <p:grpSpPr>
          <a:xfrm>
            <a:off x="4844503" y="4365104"/>
            <a:ext cx="1440160" cy="756096"/>
            <a:chOff x="2401762" y="2545834"/>
            <a:chExt cx="877068" cy="584712"/>
          </a:xfrm>
          <a:solidFill>
            <a:srgbClr val="FFC000"/>
          </a:solidFill>
        </p:grpSpPr>
        <p:sp>
          <p:nvSpPr>
            <p:cNvPr id="52" name="10 Rectángulo redondeado"/>
            <p:cNvSpPr/>
            <p:nvPr/>
          </p:nvSpPr>
          <p:spPr>
            <a:xfrm>
              <a:off x="2401762" y="2545834"/>
              <a:ext cx="877068" cy="58471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11 Rectángulo"/>
            <p:cNvSpPr/>
            <p:nvPr/>
          </p:nvSpPr>
          <p:spPr>
            <a:xfrm>
              <a:off x="2418887" y="2562960"/>
              <a:ext cx="859942" cy="567586"/>
            </a:xfrm>
            <a:prstGeom prst="rect">
              <a:avLst/>
            </a:prstGeom>
            <a:solidFill>
              <a:srgbClr val="FF000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4290" tIns="34290" rIns="34290" bIns="34290" spcCol="1270" anchor="ctr"/>
            <a:lstStyle/>
            <a:p>
              <a:pPr algn="ctr" defTabSz="40005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MX" dirty="0" smtClean="0">
                  <a:solidFill>
                    <a:srgbClr val="FFFFFF"/>
                  </a:solidFill>
                </a:rPr>
                <a:t>Otras</a:t>
              </a:r>
            </a:p>
            <a:p>
              <a:pPr algn="ctr" defTabSz="40005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MX" dirty="0" smtClean="0">
                  <a:solidFill>
                    <a:srgbClr val="FFFFFF"/>
                  </a:solidFill>
                </a:rPr>
                <a:t>Cooperativas</a:t>
              </a:r>
              <a:endParaRPr lang="es-PY" dirty="0">
                <a:solidFill>
                  <a:srgbClr val="FFFFFF"/>
                </a:solidFill>
              </a:endParaRPr>
            </a:p>
          </p:txBody>
        </p:sp>
      </p:grpSp>
      <p:sp>
        <p:nvSpPr>
          <p:cNvPr id="58" name="1 Título"/>
          <p:cNvSpPr txBox="1">
            <a:spLocks/>
          </p:cNvSpPr>
          <p:nvPr/>
        </p:nvSpPr>
        <p:spPr>
          <a:xfrm>
            <a:off x="719999" y="323999"/>
            <a:ext cx="7164000" cy="7560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endParaRPr lang="es-ES" altLang="de-DE" dirty="0" smtClean="0">
              <a:solidFill>
                <a:srgbClr val="44546A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altLang="de-DE" dirty="0" smtClean="0">
                <a:solidFill>
                  <a:srgbClr val="44546A"/>
                </a:solidFill>
                <a:latin typeface="Arial" pitchFamily="34" charset="0"/>
                <a:cs typeface="Arial" pitchFamily="34" charset="0"/>
              </a:rPr>
              <a:t>Contrapartes en México</a:t>
            </a:r>
            <a:endParaRPr lang="es-ES" altLang="de-DE" dirty="0">
              <a:solidFill>
                <a:srgbClr val="44546A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6" name="9 Grupo"/>
          <p:cNvGrpSpPr/>
          <p:nvPr/>
        </p:nvGrpSpPr>
        <p:grpSpPr>
          <a:xfrm>
            <a:off x="2828279" y="4654134"/>
            <a:ext cx="1440160" cy="707501"/>
            <a:chOff x="2401762" y="2545834"/>
            <a:chExt cx="877068" cy="584712"/>
          </a:xfrm>
          <a:solidFill>
            <a:srgbClr val="0066B3"/>
          </a:solidFill>
        </p:grpSpPr>
        <p:sp>
          <p:nvSpPr>
            <p:cNvPr id="37" name="10 Rectángulo redondeado"/>
            <p:cNvSpPr/>
            <p:nvPr/>
          </p:nvSpPr>
          <p:spPr>
            <a:xfrm>
              <a:off x="2401762" y="2545834"/>
              <a:ext cx="877068" cy="58471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11 Rectángulo"/>
            <p:cNvSpPr/>
            <p:nvPr/>
          </p:nvSpPr>
          <p:spPr>
            <a:xfrm>
              <a:off x="2418888" y="2562960"/>
              <a:ext cx="842816" cy="5504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4290" tIns="34290" rIns="34290" bIns="34290" spcCol="1270" anchor="ctr"/>
            <a:lstStyle/>
            <a:p>
              <a:pPr algn="ctr" defTabSz="40005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PY" sz="2400" dirty="0" smtClean="0">
                  <a:solidFill>
                    <a:srgbClr val="FFFFFF"/>
                  </a:solidFill>
                </a:rPr>
                <a:t>SOCAP</a:t>
              </a:r>
              <a:endParaRPr lang="es-PY" sz="24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9" name="9 Grupo"/>
          <p:cNvGrpSpPr/>
          <p:nvPr/>
        </p:nvGrpSpPr>
        <p:grpSpPr>
          <a:xfrm>
            <a:off x="6500614" y="2793956"/>
            <a:ext cx="1685563" cy="584712"/>
            <a:chOff x="2401762" y="2545834"/>
            <a:chExt cx="877068" cy="584712"/>
          </a:xfrm>
          <a:solidFill>
            <a:srgbClr val="0070C0"/>
          </a:solidFill>
        </p:grpSpPr>
        <p:sp>
          <p:nvSpPr>
            <p:cNvPr id="60" name="10 Rectángulo redondeado"/>
            <p:cNvSpPr/>
            <p:nvPr/>
          </p:nvSpPr>
          <p:spPr>
            <a:xfrm>
              <a:off x="2401762" y="2545834"/>
              <a:ext cx="877068" cy="58471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1" name="11 Rectángulo"/>
            <p:cNvSpPr/>
            <p:nvPr/>
          </p:nvSpPr>
          <p:spPr>
            <a:xfrm>
              <a:off x="2418888" y="2562960"/>
              <a:ext cx="842816" cy="5504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4290" tIns="34290" rIns="34290" bIns="34290" spcCol="1270" anchor="ctr"/>
            <a:lstStyle/>
            <a:p>
              <a:pPr algn="ctr" defTabSz="40005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MX" sz="2400" dirty="0" smtClean="0">
                  <a:solidFill>
                    <a:srgbClr val="FFFFFF"/>
                  </a:solidFill>
                </a:rPr>
                <a:t>FOCOOP</a:t>
              </a:r>
              <a:endParaRPr lang="es-PY" sz="24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47" name="9 Grupo"/>
          <p:cNvGrpSpPr/>
          <p:nvPr/>
        </p:nvGrpSpPr>
        <p:grpSpPr>
          <a:xfrm>
            <a:off x="2853319" y="2812598"/>
            <a:ext cx="1569642" cy="584712"/>
            <a:chOff x="2401762" y="2545834"/>
            <a:chExt cx="877068" cy="584712"/>
          </a:xfrm>
          <a:solidFill>
            <a:schemeClr val="accent2"/>
          </a:solidFill>
        </p:grpSpPr>
        <p:sp>
          <p:nvSpPr>
            <p:cNvPr id="54" name="10 Rectángulo redondeado"/>
            <p:cNvSpPr/>
            <p:nvPr/>
          </p:nvSpPr>
          <p:spPr>
            <a:xfrm>
              <a:off x="2401762" y="2545834"/>
              <a:ext cx="877068" cy="58471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5" name="11 Rectángulo"/>
            <p:cNvSpPr/>
            <p:nvPr/>
          </p:nvSpPr>
          <p:spPr>
            <a:xfrm>
              <a:off x="2418888" y="2562960"/>
              <a:ext cx="842816" cy="550460"/>
            </a:xfrm>
            <a:prstGeom prst="rect">
              <a:avLst/>
            </a:prstGeom>
            <a:solidFill>
              <a:srgbClr val="FF000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4290" tIns="34290" rIns="34290" bIns="34290" spcCol="1270" anchor="ctr"/>
            <a:lstStyle/>
            <a:p>
              <a:pPr algn="ctr" defTabSz="40005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PY" sz="2000" dirty="0" smtClean="0">
                  <a:solidFill>
                    <a:srgbClr val="FFFFFF"/>
                  </a:solidFill>
                </a:rPr>
                <a:t>CONFECOOP</a:t>
              </a:r>
              <a:endParaRPr lang="es-PY" sz="20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6" name="9 Grupo"/>
          <p:cNvGrpSpPr/>
          <p:nvPr/>
        </p:nvGrpSpPr>
        <p:grpSpPr>
          <a:xfrm>
            <a:off x="6500614" y="3434092"/>
            <a:ext cx="1674476" cy="611739"/>
            <a:chOff x="2401762" y="2545834"/>
            <a:chExt cx="877068" cy="584712"/>
          </a:xfrm>
          <a:solidFill>
            <a:schemeClr val="accent2"/>
          </a:solidFill>
        </p:grpSpPr>
        <p:sp>
          <p:nvSpPr>
            <p:cNvPr id="57" name="10 Rectángulo redondeado"/>
            <p:cNvSpPr/>
            <p:nvPr/>
          </p:nvSpPr>
          <p:spPr>
            <a:xfrm>
              <a:off x="2401762" y="2545834"/>
              <a:ext cx="877068" cy="58471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2" name="11 Rectángulo"/>
            <p:cNvSpPr/>
            <p:nvPr/>
          </p:nvSpPr>
          <p:spPr>
            <a:xfrm>
              <a:off x="2418888" y="2562960"/>
              <a:ext cx="842816" cy="550460"/>
            </a:xfrm>
            <a:prstGeom prst="rect">
              <a:avLst/>
            </a:prstGeom>
            <a:solidFill>
              <a:srgbClr val="00B05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4290" tIns="34290" rIns="34290" bIns="34290" spcCol="1270" anchor="ctr"/>
            <a:lstStyle/>
            <a:p>
              <a:pPr algn="ctr" defTabSz="40005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MX" sz="2400" dirty="0" smtClean="0">
                  <a:solidFill>
                    <a:srgbClr val="FFFFFF"/>
                  </a:solidFill>
                </a:rPr>
                <a:t>ANEC</a:t>
              </a:r>
              <a:endParaRPr lang="es-PY" sz="24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63" name="9 Grupo"/>
          <p:cNvGrpSpPr/>
          <p:nvPr/>
        </p:nvGrpSpPr>
        <p:grpSpPr>
          <a:xfrm>
            <a:off x="4540281" y="3474770"/>
            <a:ext cx="1744382" cy="584712"/>
            <a:chOff x="2401762" y="2545834"/>
            <a:chExt cx="877068" cy="584712"/>
          </a:xfrm>
          <a:solidFill>
            <a:srgbClr val="0070C0"/>
          </a:solidFill>
        </p:grpSpPr>
        <p:sp>
          <p:nvSpPr>
            <p:cNvPr id="64" name="10 Rectángulo redondeado"/>
            <p:cNvSpPr/>
            <p:nvPr/>
          </p:nvSpPr>
          <p:spPr>
            <a:xfrm>
              <a:off x="2401762" y="2545834"/>
              <a:ext cx="877068" cy="584712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11 Rectángulo"/>
            <p:cNvSpPr/>
            <p:nvPr/>
          </p:nvSpPr>
          <p:spPr>
            <a:xfrm>
              <a:off x="2418888" y="2562960"/>
              <a:ext cx="842816" cy="5504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4290" tIns="34290" rIns="34290" bIns="34290" spcCol="1270" anchor="ctr"/>
            <a:lstStyle/>
            <a:p>
              <a:pPr algn="ctr" defTabSz="400050" eaLnBrk="0" hangingPunct="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PY" sz="2000" dirty="0" smtClean="0">
                  <a:solidFill>
                    <a:srgbClr val="FFFFFF"/>
                  </a:solidFill>
                </a:rPr>
                <a:t>Federaciones regionales</a:t>
              </a:r>
              <a:endParaRPr lang="es-PY" sz="2000" dirty="0">
                <a:solidFill>
                  <a:srgbClr val="FFFFFF"/>
                </a:solidFill>
              </a:endParaRPr>
            </a:p>
          </p:txBody>
        </p:sp>
      </p:grpSp>
      <p:pic>
        <p:nvPicPr>
          <p:cNvPr id="66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4499932" y="2242569"/>
            <a:ext cx="1985010" cy="504000"/>
          </a:xfrm>
          <a:prstGeom prst="rect">
            <a:avLst/>
          </a:prstGeom>
        </p:spPr>
      </p:pic>
      <p:cxnSp>
        <p:nvCxnSpPr>
          <p:cNvPr id="69" name="Gerade Verbindung 42"/>
          <p:cNvCxnSpPr/>
          <p:nvPr/>
        </p:nvCxnSpPr>
        <p:spPr>
          <a:xfrm flipH="1">
            <a:off x="4232415" y="5870346"/>
            <a:ext cx="1450975" cy="50482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11 Rectángulo"/>
          <p:cNvSpPr/>
          <p:nvPr/>
        </p:nvSpPr>
        <p:spPr>
          <a:xfrm>
            <a:off x="2191408" y="5926588"/>
            <a:ext cx="2460330" cy="550862"/>
          </a:xfrm>
          <a:prstGeom prst="rect">
            <a:avLst/>
          </a:prstGeom>
          <a:solidFill>
            <a:srgbClr val="FFC000"/>
          </a:solidFill>
          <a:ln>
            <a:solidFill>
              <a:srgbClr val="9294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34290" tIns="34290" rIns="34290" bIns="34290" spcCol="1270" anchor="ctr"/>
          <a:lstStyle/>
          <a:p>
            <a:pPr algn="ctr" defTabSz="400050" eaLnBrk="0" hangingPunct="0">
              <a:lnSpc>
                <a:spcPct val="90000"/>
              </a:lnSpc>
              <a:spcAft>
                <a:spcPct val="35000"/>
              </a:spcAft>
              <a:defRPr/>
            </a:pPr>
            <a:r>
              <a:rPr lang="es-MX" sz="2400" dirty="0" smtClean="0">
                <a:solidFill>
                  <a:srgbClr val="FFFFFF"/>
                </a:solidFill>
              </a:rPr>
              <a:t>Nuevos socios</a:t>
            </a:r>
            <a:endParaRPr lang="es-PY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14754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20"/>
          <a:stretch/>
        </p:blipFill>
        <p:spPr bwMode="auto">
          <a:xfrm>
            <a:off x="6444208" y="1469566"/>
            <a:ext cx="2448272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altLang="de-DE" sz="2800" dirty="0" smtClean="0"/>
              <a:t>¿Por qué </a:t>
            </a:r>
            <a:r>
              <a:rPr lang="de-DE" altLang="de-DE" sz="2800" dirty="0" smtClean="0"/>
              <a:t>necesitamos la Gestión </a:t>
            </a:r>
            <a:r>
              <a:rPr lang="de-DE" altLang="de-DE" sz="2800" dirty="0" smtClean="0"/>
              <a:t>de Riesgos en Cooperativas?</a:t>
            </a:r>
          </a:p>
        </p:txBody>
      </p:sp>
      <p:pic>
        <p:nvPicPr>
          <p:cNvPr id="11268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918817" y="1844824"/>
            <a:ext cx="3381375" cy="2962275"/>
          </a:xfrm>
          <a:noFill/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5" y="4581128"/>
            <a:ext cx="3076575" cy="14859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000" y="4869160"/>
            <a:ext cx="2400000" cy="1800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984"/>
            <a:ext cx="24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623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ctrTitle"/>
          </p:nvPr>
        </p:nvSpPr>
        <p:spPr>
          <a:xfrm>
            <a:off x="576263" y="981075"/>
            <a:ext cx="4932362" cy="4751388"/>
          </a:xfrm>
        </p:spPr>
        <p:txBody>
          <a:bodyPr/>
          <a:lstStyle/>
          <a:p>
            <a:r>
              <a:rPr lang="de-DE" altLang="de-DE" dirty="0" smtClean="0"/>
              <a:t>„Lanchas de rescate</a:t>
            </a:r>
            <a:r>
              <a:rPr lang="de-DE" altLang="de-DE" b="0" dirty="0" smtClean="0"/>
              <a:t> no se deben construir en la tormenta si no con </a:t>
            </a:r>
            <a:r>
              <a:rPr lang="de-DE" altLang="de-DE" dirty="0" smtClean="0"/>
              <a:t>Sol“</a:t>
            </a:r>
            <a:br>
              <a:rPr lang="de-DE" altLang="de-DE" dirty="0" smtClean="0"/>
            </a:br>
            <a:r>
              <a:rPr lang="de-DE" altLang="de-DE" sz="1400" dirty="0" smtClean="0"/>
              <a:t/>
            </a:r>
            <a:br>
              <a:rPr lang="de-DE" altLang="de-DE" sz="1400" dirty="0" smtClean="0"/>
            </a:br>
            <a:endParaRPr lang="de-DE" altLang="de-DE" dirty="0" smtClean="0"/>
          </a:p>
        </p:txBody>
      </p:sp>
    </p:spTree>
    <p:extLst>
      <p:ext uri="{BB962C8B-B14F-4D97-AF65-F5344CB8AC3E}">
        <p14:creationId xmlns:p14="http://schemas.microsoft.com/office/powerpoint/2010/main" val="26922896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Datumsplatzhalter 3"/>
          <p:cNvSpPr>
            <a:spLocks noGrp="1"/>
          </p:cNvSpPr>
          <p:nvPr>
            <p:ph type="dt" sz="quarter" idx="4294967295"/>
          </p:nvPr>
        </p:nvSpPr>
        <p:spPr bwMode="gray">
          <a:xfrm>
            <a:off x="539750" y="6434138"/>
            <a:ext cx="8208963" cy="23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 sz="2000">
                <a:solidFill>
                  <a:schemeClr val="tx1"/>
                </a:solidFill>
                <a:latin typeface="Futura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Futura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Futura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Futura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Futura" pitchFamily="18" charset="0"/>
              </a:defRPr>
            </a:lvl5pPr>
            <a:lvl6pPr marL="25146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6pPr>
            <a:lvl7pPr marL="29718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7pPr>
            <a:lvl8pPr marL="34290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8pPr>
            <a:lvl9pPr marL="38862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1000" smtClean="0">
                <a:solidFill>
                  <a:srgbClr val="FFFFFF"/>
                </a:solidFill>
                <a:ea typeface="ＭＳ Ｐゴシック" pitchFamily="34" charset="-128"/>
                <a:cs typeface="Arial" pitchFamily="34" charset="0"/>
              </a:rPr>
              <a:t>Ulrike Menger</a:t>
            </a:r>
          </a:p>
        </p:txBody>
      </p:sp>
      <p:sp>
        <p:nvSpPr>
          <p:cNvPr id="125955" name="Foliennummernplatzhalter 5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77050" y="6453188"/>
            <a:ext cx="1905000" cy="24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Futura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Futura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Futura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Futura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Futura" pitchFamily="18" charset="0"/>
              </a:defRPr>
            </a:lvl5pPr>
            <a:lvl6pPr marL="25146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6pPr>
            <a:lvl7pPr marL="29718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7pPr>
            <a:lvl8pPr marL="34290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8pPr>
            <a:lvl9pPr marL="38862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A6C35DAD-5B60-4323-8EEA-1B20FF0CB034}" type="slidenum">
              <a:rPr lang="de-DE" altLang="de-DE" sz="1000" smtClean="0">
                <a:solidFill>
                  <a:srgbClr val="FFFFFF"/>
                </a:solidFill>
                <a:ea typeface="ＭＳ Ｐゴシック" pitchFamily="34" charset="-128"/>
                <a:cs typeface="Arial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de-DE" altLang="de-DE" sz="1000" smtClean="0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25956" name="Rectangle 2"/>
          <p:cNvSpPr>
            <a:spLocks noChangeArrowheads="1"/>
          </p:cNvSpPr>
          <p:nvPr/>
        </p:nvSpPr>
        <p:spPr bwMode="auto">
          <a:xfrm>
            <a:off x="304800" y="457200"/>
            <a:ext cx="892232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2500" b="1" dirty="0" smtClean="0">
                <a:solidFill>
                  <a:srgbClr val="FFFFFF"/>
                </a:solidFill>
                <a:ea typeface="ＭＳ Ｐゴシック" pitchFamily="34" charset="-128"/>
                <a:cs typeface="Arial" pitchFamily="34" charset="0"/>
              </a:rPr>
              <a:t>Intro</a:t>
            </a:r>
          </a:p>
        </p:txBody>
      </p:sp>
      <p:sp>
        <p:nvSpPr>
          <p:cNvPr id="125957" name="Line 3"/>
          <p:cNvSpPr>
            <a:spLocks noChangeShapeType="1"/>
          </p:cNvSpPr>
          <p:nvPr/>
        </p:nvSpPr>
        <p:spPr bwMode="auto">
          <a:xfrm>
            <a:off x="6934200" y="2209800"/>
            <a:ext cx="0" cy="38100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 type="triangle" w="med" len="med"/>
              </a14:hiddenLine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  <a:latin typeface="Arial" pitchFamily="34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125958" name="AutoShape 4"/>
          <p:cNvSpPr>
            <a:spLocks noChangeArrowheads="1"/>
          </p:cNvSpPr>
          <p:nvPr/>
        </p:nvSpPr>
        <p:spPr bwMode="auto">
          <a:xfrm>
            <a:off x="2971800" y="2803525"/>
            <a:ext cx="3352800" cy="533400"/>
          </a:xfrm>
          <a:prstGeom prst="downArrowCallout">
            <a:avLst>
              <a:gd name="adj1" fmla="val 157143"/>
              <a:gd name="adj2" fmla="val 157143"/>
              <a:gd name="adj3" fmla="val 16667"/>
              <a:gd name="adj4" fmla="val 6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 sz="2000" smtClean="0">
              <a:solidFill>
                <a:srgbClr val="000000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25959" name="Text Box 5"/>
          <p:cNvSpPr txBox="1">
            <a:spLocks noChangeArrowheads="1"/>
          </p:cNvSpPr>
          <p:nvPr/>
        </p:nvSpPr>
        <p:spPr bwMode="auto">
          <a:xfrm>
            <a:off x="179512" y="1340768"/>
            <a:ext cx="8713663" cy="505523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Futura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Futura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Futura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Futura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Futura" pitchFamily="18" charset="0"/>
              </a:defRPr>
            </a:lvl5pPr>
            <a:lvl6pPr marL="25146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6pPr>
            <a:lvl7pPr marL="29718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7pPr>
            <a:lvl8pPr marL="34290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8pPr>
            <a:lvl9pPr marL="38862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None/>
            </a:pPr>
            <a:r>
              <a:rPr lang="de-DE" altLang="de-DE" sz="2400" dirty="0" smtClean="0">
                <a:solidFill>
                  <a:srgbClr val="000000"/>
                </a:solidFill>
                <a:ea typeface="ＭＳ Ｐゴシック" pitchFamily="34" charset="-128"/>
                <a:cs typeface="Arial" charset="0"/>
                <a:sym typeface="Symbol" pitchFamily="18" charset="2"/>
              </a:rPr>
              <a:t>Oportunidades y riesgos/ contingencias son las dos caras de una medalla.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None/>
            </a:pPr>
            <a:r>
              <a:rPr lang="de-DE" altLang="de-DE" sz="2400" dirty="0" smtClean="0">
                <a:solidFill>
                  <a:srgbClr val="000000"/>
                </a:solidFill>
                <a:ea typeface="ＭＳ Ｐゴシック" pitchFamily="34" charset="-128"/>
                <a:cs typeface="Arial" charset="0"/>
                <a:sym typeface="Symbol" pitchFamily="18" charset="2"/>
              </a:rPr>
              <a:t>Para generar valores para una empresa, hay que convivir con riesgos.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None/>
            </a:pPr>
            <a:r>
              <a:rPr lang="de-DE" altLang="de-DE" sz="2400" dirty="0" smtClean="0">
                <a:solidFill>
                  <a:srgbClr val="000000"/>
                </a:solidFill>
                <a:ea typeface="ＭＳ Ｐゴシック" pitchFamily="34" charset="-128"/>
                <a:cs typeface="Arial" charset="0"/>
                <a:sym typeface="Symbol" pitchFamily="18" charset="2"/>
              </a:rPr>
              <a:t>El exito de la empresa no obstante se da principalmente tomando los riesgos „adecuados“.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None/>
            </a:pPr>
            <a:r>
              <a:rPr lang="de-DE" altLang="de-DE" sz="2400" dirty="0" smtClean="0">
                <a:solidFill>
                  <a:srgbClr val="000000"/>
                </a:solidFill>
                <a:ea typeface="ＭＳ Ｐゴシック" pitchFamily="34" charset="-128"/>
                <a:cs typeface="Arial" charset="0"/>
                <a:sym typeface="Symbol" pitchFamily="18" charset="2"/>
              </a:rPr>
              <a:t>Gestionar riesgos también significa, desarrollar los estrategias oportunas y definir procesos de negocio efectivos y eficientes.</a:t>
            </a:r>
            <a:r>
              <a:rPr lang="de-DE" altLang="de-DE" sz="2500" dirty="0" smtClean="0">
                <a:solidFill>
                  <a:srgbClr val="000000"/>
                </a:solidFill>
                <a:ea typeface="ＭＳ Ｐゴシック" pitchFamily="34" charset="-128"/>
                <a:cs typeface="Arial" charset="0"/>
                <a:sym typeface="Symbol" pitchFamily="18" charset="2"/>
              </a:rPr>
              <a:t> </a:t>
            </a:r>
            <a:endParaRPr lang="de-DE" altLang="de-DE" sz="1800" dirty="0" smtClean="0">
              <a:solidFill>
                <a:srgbClr val="000000"/>
              </a:solidFill>
              <a:ea typeface="ＭＳ Ｐゴシック" pitchFamily="34" charset="-128"/>
              <a:cs typeface="Arial" pitchFamily="34" charset="0"/>
            </a:endParaRPr>
          </a:p>
          <a:p>
            <a:pPr algn="just"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None/>
            </a:pPr>
            <a:r>
              <a:rPr lang="de-DE" altLang="de-DE" sz="2500" dirty="0" smtClean="0">
                <a:solidFill>
                  <a:srgbClr val="000000"/>
                </a:solidFill>
                <a:ea typeface="ＭＳ Ｐゴシック" pitchFamily="34" charset="-128"/>
                <a:cs typeface="Arial" charset="0"/>
                <a:sym typeface="Symbol" pitchFamily="18" charset="2"/>
              </a:rPr>
              <a:t>Nosotros apostamos a un </a:t>
            </a:r>
            <a:r>
              <a:rPr lang="de-DE" altLang="de-DE" sz="2500" b="1" dirty="0" smtClean="0">
                <a:solidFill>
                  <a:srgbClr val="000000"/>
                </a:solidFill>
                <a:ea typeface="ＭＳ Ｐゴシック" pitchFamily="34" charset="-128"/>
                <a:cs typeface="Arial" charset="0"/>
                <a:sym typeface="Symbol" pitchFamily="18" charset="2"/>
              </a:rPr>
              <a:t>sistema de gestión de riesgos preventivo </a:t>
            </a:r>
            <a:r>
              <a:rPr lang="de-DE" altLang="de-DE" sz="2500" dirty="0" smtClean="0">
                <a:solidFill>
                  <a:srgbClr val="000000"/>
                </a:solidFill>
                <a:ea typeface="ＭＳ Ｐゴシック" pitchFamily="34" charset="-128"/>
                <a:cs typeface="Arial" charset="0"/>
                <a:sym typeface="Symbol" pitchFamily="18" charset="2"/>
              </a:rPr>
              <a:t>lo que significa dominar el factor riesgo y manejarlo profesionalmente.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None/>
            </a:pPr>
            <a:endParaRPr lang="de-DE" altLang="de-DE" sz="1000" dirty="0" smtClean="0">
              <a:solidFill>
                <a:srgbClr val="000000"/>
              </a:solidFill>
              <a:ea typeface="ＭＳ Ｐゴシック" pitchFamily="34" charset="-128"/>
              <a:cs typeface="Arial" charset="0"/>
              <a:sym typeface="Symbol" pitchFamily="18" charset="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None/>
            </a:pPr>
            <a:endParaRPr lang="de-DE" altLang="de-DE" sz="1000" dirty="0" smtClean="0">
              <a:solidFill>
                <a:srgbClr val="000000"/>
              </a:solidFill>
              <a:ea typeface="ＭＳ Ｐゴシック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52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CCBDE5E-C57A-4992-8E6D-51B985EF2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Estándares internacionales</a:t>
            </a:r>
          </a:p>
        </p:txBody>
      </p:sp>
      <p:graphicFrame>
        <p:nvGraphicFramePr>
          <p:cNvPr id="4" name="4 Marcador de contenido">
            <a:extLst>
              <a:ext uri="{FF2B5EF4-FFF2-40B4-BE49-F238E27FC236}">
                <a16:creationId xmlns:a16="http://schemas.microsoft.com/office/drawing/2014/main" xmlns="" id="{6708E5A7-4DCE-464F-B85D-6D8138C5653D}"/>
              </a:ext>
            </a:extLst>
          </p:cNvPr>
          <p:cNvGraphicFramePr>
            <a:graphicFrameLocks/>
          </p:cNvGraphicFramePr>
          <p:nvPr/>
        </p:nvGraphicFramePr>
        <p:xfrm>
          <a:off x="142860" y="1285860"/>
          <a:ext cx="8858280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90109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B5F55EC-2B43-4157-94C7-B316AC878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Desafíos </a:t>
            </a:r>
            <a:r>
              <a:rPr lang="es-MX" dirty="0" smtClean="0"/>
              <a:t>principales para las cooperativas</a:t>
            </a:r>
            <a:endParaRPr lang="es-MX" dirty="0"/>
          </a:p>
        </p:txBody>
      </p:sp>
      <p:graphicFrame>
        <p:nvGraphicFramePr>
          <p:cNvPr id="5" name="3 Marcador de contenido">
            <a:extLst>
              <a:ext uri="{FF2B5EF4-FFF2-40B4-BE49-F238E27FC236}">
                <a16:creationId xmlns:a16="http://schemas.microsoft.com/office/drawing/2014/main" xmlns="" id="{C9400F8C-3AC1-425F-9093-D73CAED10A45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720725" y="1557338"/>
          <a:ext cx="7162800" cy="4319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6144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06E624F-C11B-46A6-B0F6-517C4733E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Desafíos principales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xmlns="" id="{64855FE3-B3B4-4AD7-9137-E13BE57A4DC5}"/>
              </a:ext>
            </a:extLst>
          </p:cNvPr>
          <p:cNvGrpSpPr/>
          <p:nvPr/>
        </p:nvGrpSpPr>
        <p:grpSpPr>
          <a:xfrm>
            <a:off x="5102421" y="4422997"/>
            <a:ext cx="2781578" cy="1382267"/>
            <a:chOff x="4453706" y="2937319"/>
            <a:chExt cx="2133875" cy="1382267"/>
          </a:xfrm>
        </p:grpSpPr>
        <p:sp>
          <p:nvSpPr>
            <p:cNvPr id="26" name="Rectángulo: esquinas redondeadas 25">
              <a:extLst>
                <a:ext uri="{FF2B5EF4-FFF2-40B4-BE49-F238E27FC236}">
                  <a16:creationId xmlns:a16="http://schemas.microsoft.com/office/drawing/2014/main" xmlns="" id="{32568EC8-2F80-47EF-8B56-9206A96FBAA0}"/>
                </a:ext>
              </a:extLst>
            </p:cNvPr>
            <p:cNvSpPr/>
            <p:nvPr/>
          </p:nvSpPr>
          <p:spPr>
            <a:xfrm>
              <a:off x="4453706" y="2937319"/>
              <a:ext cx="2133875" cy="138226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Rectángulo: esquinas redondeadas 4">
              <a:extLst>
                <a:ext uri="{FF2B5EF4-FFF2-40B4-BE49-F238E27FC236}">
                  <a16:creationId xmlns:a16="http://schemas.microsoft.com/office/drawing/2014/main" xmlns="" id="{12FCF093-88B7-4D6E-9006-6207094E19FD}"/>
                </a:ext>
              </a:extLst>
            </p:cNvPr>
            <p:cNvSpPr txBox="1"/>
            <p:nvPr/>
          </p:nvSpPr>
          <p:spPr>
            <a:xfrm>
              <a:off x="5124232" y="3313250"/>
              <a:ext cx="1432985" cy="97597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600" kern="1200" dirty="0"/>
                <a:t>Comportamiento de clientes</a:t>
              </a:r>
              <a:endParaRPr lang="es-PY" sz="1600" kern="1200" dirty="0"/>
            </a:p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600" kern="1200" dirty="0"/>
                <a:t>Margen financiero</a:t>
              </a:r>
              <a:endParaRPr lang="es-PY" sz="1600" kern="1200" dirty="0"/>
            </a:p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600" kern="1200" dirty="0"/>
                <a:t>Competitividad</a:t>
              </a:r>
              <a:endParaRPr lang="es-PY" sz="1600" kern="1200" dirty="0"/>
            </a:p>
          </p:txBody>
        </p:sp>
      </p:grpSp>
      <p:grpSp>
        <p:nvGrpSpPr>
          <p:cNvPr id="5" name="Grupo 4">
            <a:extLst>
              <a:ext uri="{FF2B5EF4-FFF2-40B4-BE49-F238E27FC236}">
                <a16:creationId xmlns:a16="http://schemas.microsoft.com/office/drawing/2014/main" xmlns="" id="{72D94B3D-A249-4DB7-A992-D0ECA9599303}"/>
              </a:ext>
            </a:extLst>
          </p:cNvPr>
          <p:cNvGrpSpPr/>
          <p:nvPr/>
        </p:nvGrpSpPr>
        <p:grpSpPr>
          <a:xfrm>
            <a:off x="758044" y="4422997"/>
            <a:ext cx="2635464" cy="1382267"/>
            <a:chOff x="610917" y="2937319"/>
            <a:chExt cx="2133875" cy="1382267"/>
          </a:xfrm>
        </p:grpSpPr>
        <p:sp>
          <p:nvSpPr>
            <p:cNvPr id="24" name="Rectángulo: esquinas redondeadas 23">
              <a:extLst>
                <a:ext uri="{FF2B5EF4-FFF2-40B4-BE49-F238E27FC236}">
                  <a16:creationId xmlns:a16="http://schemas.microsoft.com/office/drawing/2014/main" xmlns="" id="{3887BD7C-3240-439A-8F34-441B042C31AD}"/>
                </a:ext>
              </a:extLst>
            </p:cNvPr>
            <p:cNvSpPr/>
            <p:nvPr/>
          </p:nvSpPr>
          <p:spPr>
            <a:xfrm>
              <a:off x="610917" y="2937319"/>
              <a:ext cx="2133875" cy="138226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Rectángulo: esquinas redondeadas 6">
              <a:extLst>
                <a:ext uri="{FF2B5EF4-FFF2-40B4-BE49-F238E27FC236}">
                  <a16:creationId xmlns:a16="http://schemas.microsoft.com/office/drawing/2014/main" xmlns="" id="{9A72C172-3F58-483B-A2AB-3DA8AB4D9A8D}"/>
                </a:ext>
              </a:extLst>
            </p:cNvPr>
            <p:cNvSpPr txBox="1"/>
            <p:nvPr/>
          </p:nvSpPr>
          <p:spPr>
            <a:xfrm>
              <a:off x="641281" y="3313250"/>
              <a:ext cx="1585186" cy="97597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s-MX" sz="1600" kern="1200" dirty="0" smtClean="0"/>
            </a:p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600" kern="1200" dirty="0" smtClean="0"/>
                <a:t>Gobernabilidad</a:t>
              </a:r>
              <a:endParaRPr lang="es-PY" sz="1600" kern="1200" dirty="0"/>
            </a:p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600" kern="1200" dirty="0"/>
                <a:t>Demografía</a:t>
              </a:r>
              <a:endParaRPr lang="es-PY" sz="1600" kern="1200" dirty="0"/>
            </a:p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600" kern="1200" dirty="0"/>
                <a:t>Gestión de RRHH</a:t>
              </a:r>
              <a:endParaRPr lang="es-PY" sz="1600" kern="1200" dirty="0"/>
            </a:p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s-PY" sz="1600" kern="1200" dirty="0"/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xmlns="" id="{D2FC9540-C7A9-4329-A199-72AF49FD7B5F}"/>
              </a:ext>
            </a:extLst>
          </p:cNvPr>
          <p:cNvGrpSpPr/>
          <p:nvPr/>
        </p:nvGrpSpPr>
        <p:grpSpPr>
          <a:xfrm>
            <a:off x="5102420" y="1485678"/>
            <a:ext cx="2741997" cy="1382267"/>
            <a:chOff x="4453706" y="0"/>
            <a:chExt cx="2133875" cy="1382267"/>
          </a:xfrm>
        </p:grpSpPr>
        <p:sp>
          <p:nvSpPr>
            <p:cNvPr id="22" name="Rectángulo: esquinas redondeadas 21">
              <a:extLst>
                <a:ext uri="{FF2B5EF4-FFF2-40B4-BE49-F238E27FC236}">
                  <a16:creationId xmlns:a16="http://schemas.microsoft.com/office/drawing/2014/main" xmlns="" id="{2180A1AB-AEA9-4D18-9B36-59014B7FC94D}"/>
                </a:ext>
              </a:extLst>
            </p:cNvPr>
            <p:cNvSpPr/>
            <p:nvPr/>
          </p:nvSpPr>
          <p:spPr>
            <a:xfrm>
              <a:off x="4453706" y="0"/>
              <a:ext cx="2133875" cy="138226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Rectángulo: esquinas redondeadas 8">
              <a:extLst>
                <a:ext uri="{FF2B5EF4-FFF2-40B4-BE49-F238E27FC236}">
                  <a16:creationId xmlns:a16="http://schemas.microsoft.com/office/drawing/2014/main" xmlns="" id="{23CD0EA8-E91F-4E64-8644-D7755BA87C6E}"/>
                </a:ext>
              </a:extLst>
            </p:cNvPr>
            <p:cNvSpPr txBox="1"/>
            <p:nvPr/>
          </p:nvSpPr>
          <p:spPr>
            <a:xfrm>
              <a:off x="5124232" y="30364"/>
              <a:ext cx="1432985" cy="97597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600" kern="1200" dirty="0"/>
                <a:t>Innovación tecnológica</a:t>
              </a:r>
              <a:endParaRPr lang="es-PY" sz="1600" kern="1200" dirty="0"/>
            </a:p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600" kern="1200" dirty="0" smtClean="0"/>
                <a:t>Cultura</a:t>
              </a:r>
            </a:p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600" kern="1200" dirty="0" smtClean="0"/>
                <a:t>Comunicación</a:t>
              </a:r>
              <a:r>
                <a:rPr lang="es-PY" sz="1600" dirty="0"/>
                <a:t> </a:t>
              </a:r>
              <a:r>
                <a:rPr lang="es-PY" sz="1600" dirty="0" smtClean="0"/>
                <a:t>-</a:t>
              </a:r>
              <a:r>
                <a:rPr lang="es-MX" sz="1600" kern="1200" dirty="0" smtClean="0"/>
                <a:t>Procesos</a:t>
              </a:r>
              <a:endParaRPr lang="es-PY" sz="1600" kern="1200" dirty="0"/>
            </a:p>
          </p:txBody>
        </p:sp>
      </p:grpSp>
      <p:grpSp>
        <p:nvGrpSpPr>
          <p:cNvPr id="7" name="Grupo 6">
            <a:extLst>
              <a:ext uri="{FF2B5EF4-FFF2-40B4-BE49-F238E27FC236}">
                <a16:creationId xmlns:a16="http://schemas.microsoft.com/office/drawing/2014/main" xmlns="" id="{03B182DD-8EED-45A6-9FB1-3F2ACBEEAEF1}"/>
              </a:ext>
            </a:extLst>
          </p:cNvPr>
          <p:cNvGrpSpPr/>
          <p:nvPr/>
        </p:nvGrpSpPr>
        <p:grpSpPr>
          <a:xfrm>
            <a:off x="720000" y="1485678"/>
            <a:ext cx="2673508" cy="1382267"/>
            <a:chOff x="610917" y="0"/>
            <a:chExt cx="2133875" cy="1382267"/>
          </a:xfrm>
        </p:grpSpPr>
        <p:sp>
          <p:nvSpPr>
            <p:cNvPr id="20" name="Rectángulo: esquinas redondeadas 19">
              <a:extLst>
                <a:ext uri="{FF2B5EF4-FFF2-40B4-BE49-F238E27FC236}">
                  <a16:creationId xmlns:a16="http://schemas.microsoft.com/office/drawing/2014/main" xmlns="" id="{CE8133F0-95DB-4562-8141-3D93B3CD0634}"/>
                </a:ext>
              </a:extLst>
            </p:cNvPr>
            <p:cNvSpPr/>
            <p:nvPr/>
          </p:nvSpPr>
          <p:spPr>
            <a:xfrm>
              <a:off x="610917" y="0"/>
              <a:ext cx="2133875" cy="1382267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Rectángulo: esquinas redondeadas 10">
              <a:extLst>
                <a:ext uri="{FF2B5EF4-FFF2-40B4-BE49-F238E27FC236}">
                  <a16:creationId xmlns:a16="http://schemas.microsoft.com/office/drawing/2014/main" xmlns="" id="{0679E7D6-A2F2-432C-B7C5-6A695F383A9B}"/>
                </a:ext>
              </a:extLst>
            </p:cNvPr>
            <p:cNvSpPr txBox="1"/>
            <p:nvPr/>
          </p:nvSpPr>
          <p:spPr>
            <a:xfrm>
              <a:off x="641281" y="30364"/>
              <a:ext cx="1681168" cy="97597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t" anchorCtr="0">
              <a:noAutofit/>
            </a:bodyPr>
            <a:lstStyle/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600" kern="1200" dirty="0"/>
                <a:t>Integración sector financiero</a:t>
              </a:r>
              <a:endParaRPr lang="es-PY" sz="1600" kern="1200" dirty="0"/>
            </a:p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600" kern="1200" dirty="0"/>
                <a:t>Procesos de inclusión financiera</a:t>
              </a:r>
              <a:endParaRPr lang="es-PY" sz="1600" kern="1200" dirty="0"/>
            </a:p>
            <a:p>
              <a:pPr marL="57150" lvl="1" indent="-57150" algn="l" defTabSz="488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600" kern="1200" dirty="0"/>
                <a:t>Modelo de negocio</a:t>
              </a:r>
              <a:endParaRPr lang="es-PY" sz="1600" kern="1200" dirty="0"/>
            </a:p>
          </p:txBody>
        </p:sp>
      </p:grpSp>
      <p:grpSp>
        <p:nvGrpSpPr>
          <p:cNvPr id="8" name="Grupo 7">
            <a:extLst>
              <a:ext uri="{FF2B5EF4-FFF2-40B4-BE49-F238E27FC236}">
                <a16:creationId xmlns:a16="http://schemas.microsoft.com/office/drawing/2014/main" xmlns="" id="{A04140AD-CA63-465A-9357-306453AE62C9}"/>
              </a:ext>
            </a:extLst>
          </p:cNvPr>
          <p:cNvGrpSpPr/>
          <p:nvPr/>
        </p:nvGrpSpPr>
        <p:grpSpPr>
          <a:xfrm>
            <a:off x="2316537" y="1731894"/>
            <a:ext cx="1870381" cy="1870381"/>
            <a:chOff x="1667822" y="246216"/>
            <a:chExt cx="1870381" cy="1870381"/>
          </a:xfrm>
        </p:grpSpPr>
        <p:sp>
          <p:nvSpPr>
            <p:cNvPr id="18" name="Círculo parcial 17">
              <a:extLst>
                <a:ext uri="{FF2B5EF4-FFF2-40B4-BE49-F238E27FC236}">
                  <a16:creationId xmlns:a16="http://schemas.microsoft.com/office/drawing/2014/main" xmlns="" id="{5630C1A3-0B12-42CA-9FC6-D81B279DC780}"/>
                </a:ext>
              </a:extLst>
            </p:cNvPr>
            <p:cNvSpPr/>
            <p:nvPr/>
          </p:nvSpPr>
          <p:spPr>
            <a:xfrm>
              <a:off x="1667822" y="246216"/>
              <a:ext cx="1870381" cy="1870381"/>
            </a:xfrm>
            <a:prstGeom prst="pieWedge">
              <a:avLst/>
            </a:prstGeom>
            <a:solidFill>
              <a:srgbClr val="FF0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Círculo parcial 12">
              <a:extLst>
                <a:ext uri="{FF2B5EF4-FFF2-40B4-BE49-F238E27FC236}">
                  <a16:creationId xmlns:a16="http://schemas.microsoft.com/office/drawing/2014/main" xmlns="" id="{8492A016-852A-4EE6-AAA3-793BC5C349F8}"/>
                </a:ext>
              </a:extLst>
            </p:cNvPr>
            <p:cNvSpPr txBox="1"/>
            <p:nvPr/>
          </p:nvSpPr>
          <p:spPr>
            <a:xfrm>
              <a:off x="2104630" y="794038"/>
              <a:ext cx="1433573" cy="13225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8016" tIns="128016" rIns="128016" bIns="128016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800" kern="1200" dirty="0"/>
                <a:t>Regulación</a:t>
              </a:r>
              <a:endParaRPr lang="es-PY" sz="1800" kern="1200" dirty="0"/>
            </a:p>
          </p:txBody>
        </p:sp>
      </p:grpSp>
      <p:grpSp>
        <p:nvGrpSpPr>
          <p:cNvPr id="9" name="Grupo 8">
            <a:extLst>
              <a:ext uri="{FF2B5EF4-FFF2-40B4-BE49-F238E27FC236}">
                <a16:creationId xmlns:a16="http://schemas.microsoft.com/office/drawing/2014/main" xmlns="" id="{797ADFEE-2D76-41D1-BC47-48E616FC0CE7}"/>
              </a:ext>
            </a:extLst>
          </p:cNvPr>
          <p:cNvGrpSpPr/>
          <p:nvPr/>
        </p:nvGrpSpPr>
        <p:grpSpPr>
          <a:xfrm>
            <a:off x="4273310" y="1731894"/>
            <a:ext cx="1870381" cy="1870381"/>
            <a:chOff x="3624595" y="246216"/>
            <a:chExt cx="1870381" cy="1870381"/>
          </a:xfrm>
        </p:grpSpPr>
        <p:sp>
          <p:nvSpPr>
            <p:cNvPr id="16" name="Círculo parcial 15">
              <a:extLst>
                <a:ext uri="{FF2B5EF4-FFF2-40B4-BE49-F238E27FC236}">
                  <a16:creationId xmlns:a16="http://schemas.microsoft.com/office/drawing/2014/main" xmlns="" id="{C4819D12-94A2-4414-AE81-A9DA6E88056F}"/>
                </a:ext>
              </a:extLst>
            </p:cNvPr>
            <p:cNvSpPr/>
            <p:nvPr/>
          </p:nvSpPr>
          <p:spPr>
            <a:xfrm rot="5400000">
              <a:off x="3624595" y="246216"/>
              <a:ext cx="1870381" cy="1870381"/>
            </a:xfrm>
            <a:prstGeom prst="pieWedge">
              <a:avLst/>
            </a:prstGeom>
            <a:solidFill>
              <a:srgbClr val="00B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Círculo parcial 14">
              <a:extLst>
                <a:ext uri="{FF2B5EF4-FFF2-40B4-BE49-F238E27FC236}">
                  <a16:creationId xmlns:a16="http://schemas.microsoft.com/office/drawing/2014/main" xmlns="" id="{5423CA14-53EC-45A4-BC77-C07230A5F924}"/>
                </a:ext>
              </a:extLst>
            </p:cNvPr>
            <p:cNvSpPr txBox="1"/>
            <p:nvPr/>
          </p:nvSpPr>
          <p:spPr>
            <a:xfrm>
              <a:off x="3624595" y="794038"/>
              <a:ext cx="1622522" cy="13225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9568" tIns="99568" rIns="99568" bIns="9956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b="0" kern="1200" dirty="0"/>
                <a:t>Digitalización</a:t>
              </a:r>
              <a:endParaRPr lang="es-PY" b="0" kern="1200" dirty="0"/>
            </a:p>
          </p:txBody>
        </p:sp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xmlns="" id="{9108D3BD-D577-4A84-B942-66C72F8D1D14}"/>
              </a:ext>
            </a:extLst>
          </p:cNvPr>
          <p:cNvGrpSpPr/>
          <p:nvPr/>
        </p:nvGrpSpPr>
        <p:grpSpPr>
          <a:xfrm>
            <a:off x="4273310" y="3688667"/>
            <a:ext cx="1870381" cy="1870381"/>
            <a:chOff x="3624595" y="2202989"/>
            <a:chExt cx="1870381" cy="1870381"/>
          </a:xfrm>
        </p:grpSpPr>
        <p:sp>
          <p:nvSpPr>
            <p:cNvPr id="14" name="Círculo parcial 13">
              <a:extLst>
                <a:ext uri="{FF2B5EF4-FFF2-40B4-BE49-F238E27FC236}">
                  <a16:creationId xmlns:a16="http://schemas.microsoft.com/office/drawing/2014/main" xmlns="" id="{CF4C513F-0B67-42D7-B074-219B2A3A4038}"/>
                </a:ext>
              </a:extLst>
            </p:cNvPr>
            <p:cNvSpPr/>
            <p:nvPr/>
          </p:nvSpPr>
          <p:spPr>
            <a:xfrm rot="10800000">
              <a:off x="3624595" y="2202989"/>
              <a:ext cx="1870381" cy="1870381"/>
            </a:xfrm>
            <a:prstGeom prst="pieWedge">
              <a:avLst/>
            </a:prstGeom>
            <a:solidFill>
              <a:srgbClr val="7030A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Círculo parcial 16">
              <a:extLst>
                <a:ext uri="{FF2B5EF4-FFF2-40B4-BE49-F238E27FC236}">
                  <a16:creationId xmlns:a16="http://schemas.microsoft.com/office/drawing/2014/main" xmlns="" id="{C2166883-D8D7-460D-BF61-74EB8D099FE6}"/>
                </a:ext>
              </a:extLst>
            </p:cNvPr>
            <p:cNvSpPr txBox="1"/>
            <p:nvPr/>
          </p:nvSpPr>
          <p:spPr>
            <a:xfrm rot="21600000">
              <a:off x="3624595" y="2202989"/>
              <a:ext cx="1322559" cy="13225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8016" tIns="128016" rIns="128016" bIns="128016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800" kern="1200" dirty="0"/>
                <a:t>Mercados</a:t>
              </a:r>
              <a:endParaRPr lang="es-PY" sz="1800" kern="1200" dirty="0"/>
            </a:p>
          </p:txBody>
        </p:sp>
      </p:grpSp>
      <p:grpSp>
        <p:nvGrpSpPr>
          <p:cNvPr id="11" name="Grupo 10">
            <a:extLst>
              <a:ext uri="{FF2B5EF4-FFF2-40B4-BE49-F238E27FC236}">
                <a16:creationId xmlns:a16="http://schemas.microsoft.com/office/drawing/2014/main" xmlns="" id="{C75BE801-A7D7-451B-A043-C7535C3E9B0C}"/>
              </a:ext>
            </a:extLst>
          </p:cNvPr>
          <p:cNvGrpSpPr/>
          <p:nvPr/>
        </p:nvGrpSpPr>
        <p:grpSpPr>
          <a:xfrm>
            <a:off x="2316537" y="3688667"/>
            <a:ext cx="1870381" cy="1870381"/>
            <a:chOff x="1667822" y="2202989"/>
            <a:chExt cx="1870381" cy="1870381"/>
          </a:xfrm>
        </p:grpSpPr>
        <p:sp>
          <p:nvSpPr>
            <p:cNvPr id="12" name="Círculo parcial 11">
              <a:extLst>
                <a:ext uri="{FF2B5EF4-FFF2-40B4-BE49-F238E27FC236}">
                  <a16:creationId xmlns:a16="http://schemas.microsoft.com/office/drawing/2014/main" xmlns="" id="{8D02CB24-F36C-4086-BDE6-529D787E84D5}"/>
                </a:ext>
              </a:extLst>
            </p:cNvPr>
            <p:cNvSpPr/>
            <p:nvPr/>
          </p:nvSpPr>
          <p:spPr>
            <a:xfrm rot="16200000">
              <a:off x="1667822" y="2202989"/>
              <a:ext cx="1870381" cy="1870381"/>
            </a:xfrm>
            <a:prstGeom prst="pieWedge">
              <a:avLst/>
            </a:prstGeom>
            <a:solidFill>
              <a:srgbClr val="FFC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Círculo parcial 18">
              <a:extLst>
                <a:ext uri="{FF2B5EF4-FFF2-40B4-BE49-F238E27FC236}">
                  <a16:creationId xmlns:a16="http://schemas.microsoft.com/office/drawing/2014/main" xmlns="" id="{91C4146C-75E7-457B-A831-88D20BCD81B9}"/>
                </a:ext>
              </a:extLst>
            </p:cNvPr>
            <p:cNvSpPr txBox="1"/>
            <p:nvPr/>
          </p:nvSpPr>
          <p:spPr>
            <a:xfrm rot="21600000">
              <a:off x="2215644" y="2202989"/>
              <a:ext cx="1322559" cy="13225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8016" tIns="128016" rIns="128016" bIns="128016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800" kern="1200" dirty="0"/>
                <a:t>Otros</a:t>
              </a:r>
              <a:endParaRPr lang="es-PY" sz="1800" kern="1200" dirty="0"/>
            </a:p>
          </p:txBody>
        </p:sp>
      </p:grpSp>
      <p:sp>
        <p:nvSpPr>
          <p:cNvPr id="28" name="Flecha: circular 27">
            <a:extLst>
              <a:ext uri="{FF2B5EF4-FFF2-40B4-BE49-F238E27FC236}">
                <a16:creationId xmlns:a16="http://schemas.microsoft.com/office/drawing/2014/main" xmlns="" id="{3488C804-3BB6-477E-A744-84810DB6BFC2}"/>
              </a:ext>
            </a:extLst>
          </p:cNvPr>
          <p:cNvSpPr/>
          <p:nvPr/>
        </p:nvSpPr>
        <p:spPr>
          <a:xfrm>
            <a:off x="3926222" y="3284984"/>
            <a:ext cx="645778" cy="561546"/>
          </a:xfrm>
          <a:prstGeom prst="circular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" name="Flecha: circular 28">
            <a:extLst>
              <a:ext uri="{FF2B5EF4-FFF2-40B4-BE49-F238E27FC236}">
                <a16:creationId xmlns:a16="http://schemas.microsoft.com/office/drawing/2014/main" xmlns="" id="{42FF5A63-C5E6-493F-ABA0-43E8CCF3DBF2}"/>
              </a:ext>
            </a:extLst>
          </p:cNvPr>
          <p:cNvSpPr/>
          <p:nvPr/>
        </p:nvSpPr>
        <p:spPr>
          <a:xfrm rot="10800000">
            <a:off x="3926222" y="3500964"/>
            <a:ext cx="645778" cy="561546"/>
          </a:xfrm>
          <a:prstGeom prst="circular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9960907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FC15975-5D69-48B5-B485-59979696D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“Banana skins”: factores de RIESGOS en las IMF</a:t>
            </a:r>
          </a:p>
        </p:txBody>
      </p:sp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xmlns="" id="{9014FF62-921B-466F-A2FC-83F80E5177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3335169"/>
              </p:ext>
            </p:extLst>
          </p:nvPr>
        </p:nvGraphicFramePr>
        <p:xfrm>
          <a:off x="457200" y="1556792"/>
          <a:ext cx="8229600" cy="41817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3446">
                  <a:extLst>
                    <a:ext uri="{9D8B030D-6E8A-4147-A177-3AD203B41FA5}">
                      <a16:colId xmlns:a16="http://schemas.microsoft.com/office/drawing/2014/main" xmlns="" val="4175623892"/>
                    </a:ext>
                  </a:extLst>
                </a:gridCol>
                <a:gridCol w="295422">
                  <a:extLst>
                    <a:ext uri="{9D8B030D-6E8A-4147-A177-3AD203B41FA5}">
                      <a16:colId xmlns:a16="http://schemas.microsoft.com/office/drawing/2014/main" xmlns="" val="355616610"/>
                    </a:ext>
                  </a:extLst>
                </a:gridCol>
                <a:gridCol w="4100732">
                  <a:extLst>
                    <a:ext uri="{9D8B030D-6E8A-4147-A177-3AD203B41FA5}">
                      <a16:colId xmlns:a16="http://schemas.microsoft.com/office/drawing/2014/main" xmlns="" val="1472356920"/>
                    </a:ext>
                  </a:extLst>
                </a:gridCol>
              </a:tblGrid>
              <a:tr h="784082">
                <a:tc>
                  <a:txBody>
                    <a:bodyPr/>
                    <a:lstStyle/>
                    <a:p>
                      <a:pPr algn="ctr"/>
                      <a:r>
                        <a:rPr lang="es-MX" sz="2400" dirty="0"/>
                        <a:t>Los CINCO PRIMEROS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/>
                        <a:t>CUATRO que + preocupan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88986931"/>
                  </a:ext>
                </a:extLst>
              </a:tr>
              <a:tr h="679537">
                <a:tc>
                  <a:txBody>
                    <a:bodyPr/>
                    <a:lstStyle/>
                    <a:p>
                      <a:r>
                        <a:rPr lang="es-MX" sz="2000" dirty="0"/>
                        <a:t>1- Sobreendeudamiento (</a:t>
                      </a:r>
                      <a:r>
                        <a:rPr lang="es-MX" sz="2000" dirty="0" err="1"/>
                        <a:t>retails</a:t>
                      </a:r>
                      <a:r>
                        <a:rPr lang="es-MX" sz="20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2000" dirty="0"/>
                        <a:t>1- Sobreendeudamiento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45794424"/>
                  </a:ext>
                </a:extLst>
              </a:tr>
              <a:tr h="679537">
                <a:tc>
                  <a:txBody>
                    <a:bodyPr/>
                    <a:lstStyle/>
                    <a:p>
                      <a:r>
                        <a:rPr lang="es-MX" sz="2000" dirty="0"/>
                        <a:t>2- Riesgo de crédito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2000" dirty="0"/>
                        <a:t>2- Capacidad de pago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66661471"/>
                  </a:ext>
                </a:extLst>
              </a:tr>
              <a:tr h="679537">
                <a:tc>
                  <a:txBody>
                    <a:bodyPr/>
                    <a:lstStyle/>
                    <a:p>
                      <a:r>
                        <a:rPr lang="es-MX" sz="2000" dirty="0"/>
                        <a:t>3- Competidores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2000" dirty="0"/>
                        <a:t>3- Relación con el cliente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70395262"/>
                  </a:ext>
                </a:extLst>
              </a:tr>
              <a:tr h="679537">
                <a:tc>
                  <a:txBody>
                    <a:bodyPr/>
                    <a:lstStyle/>
                    <a:p>
                      <a:r>
                        <a:rPr lang="es-MX" sz="2000" dirty="0"/>
                        <a:t>4- Gestión de riesgos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2000" dirty="0"/>
                        <a:t>4- Volatilidad de los ingresos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4008861"/>
                  </a:ext>
                </a:extLst>
              </a:tr>
              <a:tr h="679537">
                <a:tc>
                  <a:txBody>
                    <a:bodyPr/>
                    <a:lstStyle/>
                    <a:p>
                      <a:r>
                        <a:rPr lang="es-MX" sz="2000" dirty="0"/>
                        <a:t>5- Gobernabilidad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97719200"/>
                  </a:ext>
                </a:extLst>
              </a:tr>
            </a:tbl>
          </a:graphicData>
        </a:graphic>
      </p:graphicFrame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A8809B82-6CCB-4D10-8BDC-E696C2D5F1BF}"/>
              </a:ext>
            </a:extLst>
          </p:cNvPr>
          <p:cNvSpPr txBox="1"/>
          <p:nvPr/>
        </p:nvSpPr>
        <p:spPr>
          <a:xfrm>
            <a:off x="3798275" y="5486403"/>
            <a:ext cx="49236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MX" sz="1400" dirty="0"/>
              <a:t>Fuente: Ma. Jesús Mariño Gómez; </a:t>
            </a:r>
            <a:r>
              <a:rPr lang="es-MX" sz="1400" dirty="0" err="1"/>
              <a:t>Microfinance</a:t>
            </a:r>
            <a:r>
              <a:rPr lang="es-MX" sz="1400" dirty="0"/>
              <a:t> 2014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1033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4000" dirty="0" smtClean="0"/>
              <a:t>Concepto y definiciones</a:t>
            </a:r>
            <a:endParaRPr lang="es-MX" sz="40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sz="2800" dirty="0" smtClean="0"/>
              <a:t>Qu</a:t>
            </a:r>
            <a:r>
              <a:rPr lang="es-MX" sz="2800" dirty="0"/>
              <a:t>é</a:t>
            </a:r>
            <a:r>
              <a:rPr lang="es-MX" sz="2800" dirty="0" smtClean="0"/>
              <a:t> entendemos como</a:t>
            </a:r>
            <a:br>
              <a:rPr lang="es-MX" sz="2800" dirty="0" smtClean="0"/>
            </a:br>
            <a:r>
              <a:rPr lang="es-MX" sz="2800" dirty="0" smtClean="0"/>
              <a:t>riesgo?</a:t>
            </a:r>
          </a:p>
          <a:p>
            <a:pPr marL="0" indent="0">
              <a:buNone/>
            </a:pPr>
            <a:endParaRPr lang="es-MX" sz="2800" dirty="0" smtClean="0"/>
          </a:p>
          <a:p>
            <a:pPr lvl="1"/>
            <a:r>
              <a:rPr lang="es-MX" sz="2800" dirty="0" smtClean="0"/>
              <a:t>Tipos/ categorías</a:t>
            </a:r>
            <a:br>
              <a:rPr lang="es-MX" sz="2800" dirty="0" smtClean="0"/>
            </a:br>
            <a:endParaRPr lang="es-MX" sz="2800" dirty="0" smtClean="0"/>
          </a:p>
          <a:p>
            <a:pPr lvl="1"/>
            <a:r>
              <a:rPr lang="es-MX" sz="2800" dirty="0" smtClean="0"/>
              <a:t>Intensidades</a:t>
            </a:r>
            <a:br>
              <a:rPr lang="es-MX" sz="2800" dirty="0" smtClean="0"/>
            </a:br>
            <a:endParaRPr lang="es-MX" sz="2800" dirty="0" smtClean="0"/>
          </a:p>
          <a:p>
            <a:pPr lvl="1"/>
            <a:r>
              <a:rPr lang="es-MX" sz="2800" dirty="0" smtClean="0"/>
              <a:t>Áreas</a:t>
            </a:r>
          </a:p>
          <a:p>
            <a:pPr marL="457200" lvl="1" indent="0">
              <a:buNone/>
            </a:pPr>
            <a:endParaRPr lang="es-MX" sz="2800" dirty="0" smtClean="0"/>
          </a:p>
          <a:p>
            <a:pPr marL="457200" lvl="1" indent="0">
              <a:buNone/>
            </a:pPr>
            <a:endParaRPr lang="es-MX" sz="2800" dirty="0"/>
          </a:p>
          <a:p>
            <a:r>
              <a:rPr lang="es-MX" sz="2800" dirty="0" smtClean="0"/>
              <a:t>Y que sería ahora</a:t>
            </a:r>
            <a:br>
              <a:rPr lang="es-MX" sz="2800" dirty="0" smtClean="0"/>
            </a:br>
            <a:r>
              <a:rPr lang="es-MX" sz="2800" dirty="0" smtClean="0"/>
              <a:t>la </a:t>
            </a:r>
            <a:r>
              <a:rPr lang="es-MX" sz="2800" dirty="0"/>
              <a:t>gestión de </a:t>
            </a:r>
            <a:r>
              <a:rPr lang="es-MX" sz="2800" dirty="0" smtClean="0"/>
              <a:t>riesgos?</a:t>
            </a:r>
          </a:p>
        </p:txBody>
      </p:sp>
      <p:graphicFrame>
        <p:nvGraphicFramePr>
          <p:cNvPr id="4" name="3 Diagrama"/>
          <p:cNvGraphicFramePr/>
          <p:nvPr>
            <p:extLst/>
          </p:nvPr>
        </p:nvGraphicFramePr>
        <p:xfrm>
          <a:off x="3444552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7350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6 Diagrama"/>
          <p:cNvGrpSpPr/>
          <p:nvPr/>
        </p:nvGrpSpPr>
        <p:grpSpPr>
          <a:xfrm>
            <a:off x="755651" y="1240617"/>
            <a:ext cx="7128717" cy="4708663"/>
            <a:chOff x="559923" y="774862"/>
            <a:chExt cx="7851230" cy="5092257"/>
          </a:xfrm>
        </p:grpSpPr>
        <p:sp>
          <p:nvSpPr>
            <p:cNvPr id="3" name="Forma libre 2"/>
            <p:cNvSpPr/>
            <p:nvPr/>
          </p:nvSpPr>
          <p:spPr>
            <a:xfrm>
              <a:off x="559923" y="3532336"/>
              <a:ext cx="7851230" cy="23347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51228"/>
                <a:gd name="f7" fmla="val 2334781"/>
                <a:gd name="f8" fmla="+- 0 0 -90"/>
                <a:gd name="f9" fmla="*/ f3 1 7851228"/>
                <a:gd name="f10" fmla="*/ f4 1 2334781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7851228"/>
                <a:gd name="f19" fmla="*/ f15 1 2334781"/>
                <a:gd name="f20" fmla="*/ 0 f16 1"/>
                <a:gd name="f21" fmla="*/ 0 f15 1"/>
                <a:gd name="f22" fmla="*/ 7851228 f16 1"/>
                <a:gd name="f23" fmla="*/ 2334781 f15 1"/>
                <a:gd name="f24" fmla="+- f17 0 f1"/>
                <a:gd name="f25" fmla="*/ f20 1 7851228"/>
                <a:gd name="f26" fmla="*/ f21 1 2334781"/>
                <a:gd name="f27" fmla="*/ f22 1 7851228"/>
                <a:gd name="f28" fmla="*/ f23 1 2334781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7851228" h="2334781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gradFill>
              <a:gsLst>
                <a:gs pos="0">
                  <a:srgbClr val="FFC746"/>
                </a:gs>
                <a:gs pos="100000">
                  <a:srgbClr val="FFC600"/>
                </a:gs>
              </a:gsLst>
              <a:lin ang="5400000"/>
            </a:gradFill>
            <a:ln cap="flat">
              <a:noFill/>
              <a:prstDash val="solid"/>
            </a:ln>
          </p:spPr>
          <p:txBody>
            <a:bodyPr vert="horz" wrap="square" lIns="184909" tIns="184909" rIns="184909" bIns="1258909" anchor="ctr" anchorCtr="1" compatLnSpc="1">
              <a:noAutofit/>
            </a:bodyPr>
            <a:lstStyle/>
            <a:p>
              <a:pPr algn="ctr" defTabSz="1155701">
                <a:lnSpc>
                  <a:spcPct val="90000"/>
                </a:lnSpc>
                <a:spcAft>
                  <a:spcPts val="11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2600">
                  <a:solidFill>
                    <a:srgbClr val="FFFFFF"/>
                  </a:solidFill>
                  <a:latin typeface="Calibri"/>
                </a:rPr>
                <a:t>Valores que fortalecen la economía de los socios</a:t>
              </a:r>
            </a:p>
          </p:txBody>
        </p:sp>
        <p:sp>
          <p:nvSpPr>
            <p:cNvPr id="4" name="Forma libre 3"/>
            <p:cNvSpPr/>
            <p:nvPr/>
          </p:nvSpPr>
          <p:spPr>
            <a:xfrm>
              <a:off x="563755" y="4746120"/>
              <a:ext cx="2614516" cy="10739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14520"/>
                <a:gd name="f7" fmla="val 1073999"/>
                <a:gd name="f8" fmla="+- 0 0 -90"/>
                <a:gd name="f9" fmla="*/ f3 1 2614520"/>
                <a:gd name="f10" fmla="*/ f4 1 1073999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2614520"/>
                <a:gd name="f19" fmla="*/ f15 1 1073999"/>
                <a:gd name="f20" fmla="*/ 0 f16 1"/>
                <a:gd name="f21" fmla="*/ 0 f15 1"/>
                <a:gd name="f22" fmla="*/ 2614520 f16 1"/>
                <a:gd name="f23" fmla="*/ 1073999 f15 1"/>
                <a:gd name="f24" fmla="+- f17 0 f1"/>
                <a:gd name="f25" fmla="*/ f20 1 2614520"/>
                <a:gd name="f26" fmla="*/ f21 1 1073999"/>
                <a:gd name="f27" fmla="*/ f22 1 2614520"/>
                <a:gd name="f28" fmla="*/ f23 1 1073999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2614520" h="1073999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E8CB">
                <a:alpha val="90000"/>
              </a:srgbClr>
            </a:solidFill>
            <a:ln w="6345" cap="flat">
              <a:solidFill>
                <a:srgbClr val="FFE8CB">
                  <a:alpha val="90000"/>
                </a:srgbClr>
              </a:solidFill>
              <a:prstDash val="solid"/>
              <a:miter/>
            </a:ln>
          </p:spPr>
          <p:txBody>
            <a:bodyPr vert="horz" wrap="square" lIns="142244" tIns="25402" rIns="142244" bIns="25402" anchor="ctr" anchorCtr="1" compatLnSpc="1">
              <a:noAutofit/>
            </a:bodyPr>
            <a:lstStyle/>
            <a:p>
              <a:pPr algn="ctr" defTabSz="888997">
                <a:lnSpc>
                  <a:spcPct val="90000"/>
                </a:lnSpc>
                <a:spcAft>
                  <a:spcPts val="8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2000" kern="0" dirty="0" smtClean="0">
                  <a:solidFill>
                    <a:srgbClr val="000000"/>
                  </a:solidFill>
                  <a:latin typeface="Calibri"/>
                </a:rPr>
                <a:t>Asegurar </a:t>
              </a:r>
              <a:r>
                <a:rPr lang="es-MX" sz="2000" dirty="0" smtClean="0">
                  <a:solidFill>
                    <a:srgbClr val="000000"/>
                  </a:solidFill>
                  <a:latin typeface="Calibri"/>
                </a:rPr>
                <a:t>los ahorros, el patrimonio y los </a:t>
              </a:r>
              <a:r>
                <a:rPr lang="es-MX" sz="2000" dirty="0">
                  <a:solidFill>
                    <a:srgbClr val="000000"/>
                  </a:solidFill>
                  <a:latin typeface="Calibri"/>
                </a:rPr>
                <a:t>aportaciones</a:t>
              </a:r>
            </a:p>
          </p:txBody>
        </p:sp>
        <p:sp>
          <p:nvSpPr>
            <p:cNvPr id="5" name="Forma libre 4"/>
            <p:cNvSpPr/>
            <p:nvPr/>
          </p:nvSpPr>
          <p:spPr>
            <a:xfrm>
              <a:off x="2939026" y="4746120"/>
              <a:ext cx="3013635" cy="10739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14520"/>
                <a:gd name="f7" fmla="val 1073999"/>
                <a:gd name="f8" fmla="+- 0 0 -90"/>
                <a:gd name="f9" fmla="*/ f3 1 2614520"/>
                <a:gd name="f10" fmla="*/ f4 1 1073999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2614520"/>
                <a:gd name="f19" fmla="*/ f15 1 1073999"/>
                <a:gd name="f20" fmla="*/ 0 f16 1"/>
                <a:gd name="f21" fmla="*/ 0 f15 1"/>
                <a:gd name="f22" fmla="*/ 2614520 f16 1"/>
                <a:gd name="f23" fmla="*/ 1073999 f15 1"/>
                <a:gd name="f24" fmla="+- f17 0 f1"/>
                <a:gd name="f25" fmla="*/ f20 1 2614520"/>
                <a:gd name="f26" fmla="*/ f21 1 1073999"/>
                <a:gd name="f27" fmla="*/ f22 1 2614520"/>
                <a:gd name="f28" fmla="*/ f23 1 1073999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2614520" h="1073999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DCF9CB">
                <a:alpha val="90000"/>
              </a:srgbClr>
            </a:solidFill>
            <a:ln w="6345" cap="flat">
              <a:solidFill>
                <a:srgbClr val="DCF9CB">
                  <a:alpha val="90000"/>
                </a:srgbClr>
              </a:solidFill>
              <a:prstDash val="solid"/>
              <a:miter/>
            </a:ln>
          </p:spPr>
          <p:txBody>
            <a:bodyPr vert="horz" wrap="square" lIns="142244" tIns="25402" rIns="142244" bIns="25402" anchor="ctr" anchorCtr="1" compatLnSpc="1">
              <a:noAutofit/>
            </a:bodyPr>
            <a:lstStyle/>
            <a:p>
              <a:pPr algn="ctr" defTabSz="888997">
                <a:lnSpc>
                  <a:spcPct val="90000"/>
                </a:lnSpc>
                <a:spcAft>
                  <a:spcPts val="8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2000" dirty="0">
                  <a:solidFill>
                    <a:srgbClr val="000000"/>
                  </a:solidFill>
                  <a:latin typeface="Calibri"/>
                </a:rPr>
                <a:t>Servicios y productos adecuados, adaptados y competitivos</a:t>
              </a:r>
            </a:p>
          </p:txBody>
        </p:sp>
        <p:sp>
          <p:nvSpPr>
            <p:cNvPr id="6" name="Forma libre 5"/>
            <p:cNvSpPr/>
            <p:nvPr/>
          </p:nvSpPr>
          <p:spPr>
            <a:xfrm>
              <a:off x="5792797" y="4746120"/>
              <a:ext cx="2614516" cy="10739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14520"/>
                <a:gd name="f7" fmla="val 1073999"/>
                <a:gd name="f8" fmla="+- 0 0 -90"/>
                <a:gd name="f9" fmla="*/ f3 1 2614520"/>
                <a:gd name="f10" fmla="*/ f4 1 1073999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2614520"/>
                <a:gd name="f19" fmla="*/ f15 1 1073999"/>
                <a:gd name="f20" fmla="*/ 0 f16 1"/>
                <a:gd name="f21" fmla="*/ 0 f15 1"/>
                <a:gd name="f22" fmla="*/ 2614520 f16 1"/>
                <a:gd name="f23" fmla="*/ 1073999 f15 1"/>
                <a:gd name="f24" fmla="+- f17 0 f1"/>
                <a:gd name="f25" fmla="*/ f20 1 2614520"/>
                <a:gd name="f26" fmla="*/ f21 1 1073999"/>
                <a:gd name="f27" fmla="*/ f22 1 2614520"/>
                <a:gd name="f28" fmla="*/ f23 1 1073999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2614520" h="1073999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CDF2E7">
                <a:alpha val="90000"/>
              </a:srgbClr>
            </a:solidFill>
            <a:ln w="6345" cap="flat">
              <a:solidFill>
                <a:srgbClr val="CDF2E7">
                  <a:alpha val="90000"/>
                </a:srgbClr>
              </a:solidFill>
              <a:prstDash val="solid"/>
              <a:miter/>
            </a:ln>
          </p:spPr>
          <p:txBody>
            <a:bodyPr vert="horz" wrap="square" lIns="142244" tIns="25402" rIns="142244" bIns="25402" anchor="ctr" anchorCtr="1" compatLnSpc="1">
              <a:noAutofit/>
            </a:bodyPr>
            <a:lstStyle/>
            <a:p>
              <a:pPr algn="ctr" defTabSz="888997">
                <a:lnSpc>
                  <a:spcPct val="90000"/>
                </a:lnSpc>
                <a:spcAft>
                  <a:spcPts val="8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2000" dirty="0">
                  <a:solidFill>
                    <a:srgbClr val="000000"/>
                  </a:solidFill>
                  <a:latin typeface="Calibri"/>
                </a:rPr>
                <a:t>Acceso a </a:t>
              </a:r>
              <a:r>
                <a:rPr lang="es-MX" sz="2000" dirty="0" smtClean="0">
                  <a:solidFill>
                    <a:srgbClr val="000000"/>
                  </a:solidFill>
                  <a:latin typeface="Calibri"/>
                </a:rPr>
                <a:t>servicios y mercados/ </a:t>
              </a:r>
              <a:r>
                <a:rPr lang="es-MX" sz="2000" dirty="0">
                  <a:solidFill>
                    <a:srgbClr val="000000"/>
                  </a:solidFill>
                  <a:latin typeface="Calibri"/>
                </a:rPr>
                <a:t>Inclusión </a:t>
              </a:r>
              <a:r>
                <a:rPr lang="es-MX" sz="2000" kern="0" dirty="0" smtClean="0">
                  <a:solidFill>
                    <a:srgbClr val="000000"/>
                  </a:solidFill>
                  <a:latin typeface="Calibri"/>
                </a:rPr>
                <a:t>económica</a:t>
              </a:r>
              <a:endParaRPr lang="es-MX" sz="2000" dirty="0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7" name="Forma libre 6"/>
            <p:cNvSpPr/>
            <p:nvPr/>
          </p:nvSpPr>
          <p:spPr>
            <a:xfrm>
              <a:off x="559923" y="774862"/>
              <a:ext cx="7851230" cy="27918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51228"/>
                <a:gd name="f7" fmla="val 2791884"/>
                <a:gd name="f8" fmla="val 1814082"/>
                <a:gd name="f9" fmla="val 4274599"/>
                <a:gd name="f10" fmla="val 2093913"/>
                <a:gd name="f11" fmla="val 4623585"/>
                <a:gd name="f12" fmla="val 3925614"/>
                <a:gd name="f13" fmla="val 2791883"/>
                <a:gd name="f14" fmla="val 3227643"/>
                <a:gd name="f15" fmla="val 3576628"/>
                <a:gd name="f16" fmla="val 1"/>
                <a:gd name="f17" fmla="+- 0 0 -90"/>
                <a:gd name="f18" fmla="*/ f3 1 7851228"/>
                <a:gd name="f19" fmla="*/ f4 1 2791884"/>
                <a:gd name="f20" fmla="val f5"/>
                <a:gd name="f21" fmla="val f6"/>
                <a:gd name="f22" fmla="val f7"/>
                <a:gd name="f23" fmla="*/ f17 f0 1"/>
                <a:gd name="f24" fmla="+- f22 0 f20"/>
                <a:gd name="f25" fmla="+- f21 0 f20"/>
                <a:gd name="f26" fmla="*/ f23 1 f2"/>
                <a:gd name="f27" fmla="*/ f25 1 7851228"/>
                <a:gd name="f28" fmla="*/ f24 1 2791884"/>
                <a:gd name="f29" fmla="*/ 0 f25 1"/>
                <a:gd name="f30" fmla="*/ 977802 f24 1"/>
                <a:gd name="f31" fmla="*/ 3576629 f25 1"/>
                <a:gd name="f32" fmla="*/ 697971 f24 1"/>
                <a:gd name="f33" fmla="*/ 3227643 f25 1"/>
                <a:gd name="f34" fmla="*/ 3925614 f25 1"/>
                <a:gd name="f35" fmla="*/ 0 f24 1"/>
                <a:gd name="f36" fmla="*/ 4623585 f25 1"/>
                <a:gd name="f37" fmla="*/ 4274600 f25 1"/>
                <a:gd name="f38" fmla="*/ 7851228 f25 1"/>
                <a:gd name="f39" fmla="*/ 2791884 f24 1"/>
                <a:gd name="f40" fmla="+- f26 0 f1"/>
                <a:gd name="f41" fmla="*/ f29 1 7851228"/>
                <a:gd name="f42" fmla="*/ f30 1 2791884"/>
                <a:gd name="f43" fmla="*/ f31 1 7851228"/>
                <a:gd name="f44" fmla="*/ f32 1 2791884"/>
                <a:gd name="f45" fmla="*/ f33 1 7851228"/>
                <a:gd name="f46" fmla="*/ f34 1 7851228"/>
                <a:gd name="f47" fmla="*/ f35 1 2791884"/>
                <a:gd name="f48" fmla="*/ f36 1 7851228"/>
                <a:gd name="f49" fmla="*/ f37 1 7851228"/>
                <a:gd name="f50" fmla="*/ f38 1 7851228"/>
                <a:gd name="f51" fmla="*/ f39 1 2791884"/>
                <a:gd name="f52" fmla="*/ f20 1 f27"/>
                <a:gd name="f53" fmla="*/ f21 1 f27"/>
                <a:gd name="f54" fmla="*/ f20 1 f28"/>
                <a:gd name="f55" fmla="*/ f22 1 f28"/>
                <a:gd name="f56" fmla="*/ f41 1 f27"/>
                <a:gd name="f57" fmla="*/ f42 1 f28"/>
                <a:gd name="f58" fmla="*/ f43 1 f27"/>
                <a:gd name="f59" fmla="*/ f44 1 f28"/>
                <a:gd name="f60" fmla="*/ f45 1 f27"/>
                <a:gd name="f61" fmla="*/ f46 1 f27"/>
                <a:gd name="f62" fmla="*/ f47 1 f28"/>
                <a:gd name="f63" fmla="*/ f48 1 f27"/>
                <a:gd name="f64" fmla="*/ f49 1 f27"/>
                <a:gd name="f65" fmla="*/ f50 1 f27"/>
                <a:gd name="f66" fmla="*/ f51 1 f28"/>
                <a:gd name="f67" fmla="*/ f52 f18 1"/>
                <a:gd name="f68" fmla="*/ f53 f18 1"/>
                <a:gd name="f69" fmla="*/ f55 f19 1"/>
                <a:gd name="f70" fmla="*/ f54 f19 1"/>
                <a:gd name="f71" fmla="*/ f56 f18 1"/>
                <a:gd name="f72" fmla="*/ f57 f19 1"/>
                <a:gd name="f73" fmla="*/ f58 f18 1"/>
                <a:gd name="f74" fmla="*/ f59 f19 1"/>
                <a:gd name="f75" fmla="*/ f60 f18 1"/>
                <a:gd name="f76" fmla="*/ f61 f18 1"/>
                <a:gd name="f77" fmla="*/ f62 f19 1"/>
                <a:gd name="f78" fmla="*/ f63 f18 1"/>
                <a:gd name="f79" fmla="*/ f64 f18 1"/>
                <a:gd name="f80" fmla="*/ f65 f18 1"/>
                <a:gd name="f81" fmla="*/ f66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71" y="f72"/>
                </a:cxn>
                <a:cxn ang="f40">
                  <a:pos x="f73" y="f72"/>
                </a:cxn>
                <a:cxn ang="f40">
                  <a:pos x="f73" y="f74"/>
                </a:cxn>
                <a:cxn ang="f40">
                  <a:pos x="f75" y="f74"/>
                </a:cxn>
                <a:cxn ang="f40">
                  <a:pos x="f76" y="f77"/>
                </a:cxn>
                <a:cxn ang="f40">
                  <a:pos x="f78" y="f74"/>
                </a:cxn>
                <a:cxn ang="f40">
                  <a:pos x="f79" y="f74"/>
                </a:cxn>
                <a:cxn ang="f40">
                  <a:pos x="f79" y="f72"/>
                </a:cxn>
                <a:cxn ang="f40">
                  <a:pos x="f80" y="f72"/>
                </a:cxn>
                <a:cxn ang="f40">
                  <a:pos x="f80" y="f81"/>
                </a:cxn>
                <a:cxn ang="f40">
                  <a:pos x="f71" y="f81"/>
                </a:cxn>
                <a:cxn ang="f40">
                  <a:pos x="f71" y="f72"/>
                </a:cxn>
              </a:cxnLst>
              <a:rect l="f67" t="f70" r="f68" b="f69"/>
              <a:pathLst>
                <a:path w="7851228" h="2791884">
                  <a:moveTo>
                    <a:pt x="f6" y="f8"/>
                  </a:moveTo>
                  <a:lnTo>
                    <a:pt x="f9" y="f8"/>
                  </a:lnTo>
                  <a:lnTo>
                    <a:pt x="f9" y="f10"/>
                  </a:lnTo>
                  <a:lnTo>
                    <a:pt x="f11" y="f10"/>
                  </a:lnTo>
                  <a:lnTo>
                    <a:pt x="f12" y="f13"/>
                  </a:lnTo>
                  <a:lnTo>
                    <a:pt x="f14" y="f10"/>
                  </a:lnTo>
                  <a:lnTo>
                    <a:pt x="f15" y="f10"/>
                  </a:lnTo>
                  <a:lnTo>
                    <a:pt x="f15" y="f8"/>
                  </a:lnTo>
                  <a:lnTo>
                    <a:pt x="f5" y="f8"/>
                  </a:lnTo>
                  <a:lnTo>
                    <a:pt x="f5" y="f16"/>
                  </a:lnTo>
                  <a:lnTo>
                    <a:pt x="f6" y="f16"/>
                  </a:lnTo>
                  <a:lnTo>
                    <a:pt x="f6" y="f8"/>
                  </a:lnTo>
                  <a:close/>
                </a:path>
              </a:pathLst>
            </a:custGeom>
            <a:gradFill>
              <a:gsLst>
                <a:gs pos="0">
                  <a:srgbClr val="6083CB"/>
                </a:gs>
                <a:gs pos="100000">
                  <a:srgbClr val="3E70CA"/>
                </a:gs>
              </a:gsLst>
              <a:lin ang="5400000"/>
            </a:gradFill>
            <a:ln cap="flat">
              <a:noFill/>
              <a:prstDash val="solid"/>
            </a:ln>
          </p:spPr>
          <p:txBody>
            <a:bodyPr vert="horz" wrap="square" lIns="199138" tIns="199138" rIns="199138" bIns="2011067" anchor="ctr" anchorCtr="1" compatLnSpc="1">
              <a:noAutofit/>
            </a:bodyPr>
            <a:lstStyle/>
            <a:p>
              <a:pPr algn="ctr" defTabSz="1244598">
                <a:lnSpc>
                  <a:spcPct val="90000"/>
                </a:lnSpc>
                <a:spcAft>
                  <a:spcPts val="12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2800" b="1" dirty="0">
                  <a:solidFill>
                    <a:srgbClr val="FFFFFF"/>
                  </a:solidFill>
                  <a:latin typeface="Calibri"/>
                </a:rPr>
                <a:t>Gestión </a:t>
              </a:r>
              <a:r>
                <a:rPr lang="es-MX" sz="2800" b="1" kern="0" dirty="0">
                  <a:solidFill>
                    <a:srgbClr val="FFFFFF"/>
                  </a:solidFill>
                  <a:latin typeface="Calibri"/>
                </a:rPr>
                <a:t>I</a:t>
              </a:r>
              <a:r>
                <a:rPr lang="es-MX" sz="2800" b="1" kern="0" dirty="0" smtClean="0">
                  <a:solidFill>
                    <a:srgbClr val="FFFFFF"/>
                  </a:solidFill>
                  <a:latin typeface="Calibri"/>
                </a:rPr>
                <a:t>ntegral </a:t>
              </a:r>
              <a:r>
                <a:rPr lang="es-MX" sz="2800" b="1" dirty="0" smtClean="0">
                  <a:solidFill>
                    <a:srgbClr val="FFFFFF"/>
                  </a:solidFill>
                  <a:latin typeface="Calibri"/>
                </a:rPr>
                <a:t>de Riesgos - GIR</a:t>
              </a:r>
              <a:endParaRPr lang="es-MX" sz="2800" b="1" dirty="0">
                <a:solidFill>
                  <a:srgbClr val="FFFFFF"/>
                </a:solidFill>
                <a:latin typeface="Calibri"/>
              </a:endParaRPr>
            </a:p>
          </p:txBody>
        </p:sp>
        <p:sp>
          <p:nvSpPr>
            <p:cNvPr id="8" name="Forma libre 7"/>
            <p:cNvSpPr/>
            <p:nvPr/>
          </p:nvSpPr>
          <p:spPr>
            <a:xfrm>
              <a:off x="559923" y="1807311"/>
              <a:ext cx="7851230" cy="77447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51228"/>
                <a:gd name="f7" fmla="val 774475"/>
                <a:gd name="f8" fmla="+- 0 0 -90"/>
                <a:gd name="f9" fmla="*/ f3 1 7851228"/>
                <a:gd name="f10" fmla="*/ f4 1 774475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7851228"/>
                <a:gd name="f19" fmla="*/ f15 1 774475"/>
                <a:gd name="f20" fmla="*/ 0 f16 1"/>
                <a:gd name="f21" fmla="*/ 0 f15 1"/>
                <a:gd name="f22" fmla="*/ 7851228 f16 1"/>
                <a:gd name="f23" fmla="*/ 774475 f15 1"/>
                <a:gd name="f24" fmla="+- f17 0 f1"/>
                <a:gd name="f25" fmla="*/ f20 1 7851228"/>
                <a:gd name="f26" fmla="*/ f21 1 774475"/>
                <a:gd name="f27" fmla="*/ f22 1 7851228"/>
                <a:gd name="f28" fmla="*/ f23 1 774475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7851228" h="774475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CFD5EA">
                <a:alpha val="90000"/>
              </a:srgbClr>
            </a:solidFill>
            <a:ln w="6345" cap="flat">
              <a:solidFill>
                <a:srgbClr val="CFD5EA">
                  <a:alpha val="90000"/>
                </a:srgbClr>
              </a:solidFill>
              <a:prstDash val="solid"/>
              <a:miter/>
            </a:ln>
          </p:spPr>
          <p:txBody>
            <a:bodyPr vert="horz" wrap="square" lIns="142244" tIns="25402" rIns="142244" bIns="25402" anchor="ctr" anchorCtr="1" compatLnSpc="1">
              <a:noAutofit/>
            </a:bodyPr>
            <a:lstStyle/>
            <a:p>
              <a:pPr algn="ctr" defTabSz="888997">
                <a:lnSpc>
                  <a:spcPct val="90000"/>
                </a:lnSpc>
                <a:spcAft>
                  <a:spcPts val="8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2000" i="1">
                  <a:solidFill>
                    <a:srgbClr val="000000"/>
                  </a:solidFill>
                  <a:latin typeface="Calibri"/>
                </a:rPr>
                <a:t>Sostenibilidad de la Cooperativa</a:t>
              </a:r>
            </a:p>
          </p:txBody>
        </p:sp>
      </p:grpSp>
      <p:sp>
        <p:nvSpPr>
          <p:cNvPr id="9" name="4 Llamada ovalada"/>
          <p:cNvSpPr/>
          <p:nvPr/>
        </p:nvSpPr>
        <p:spPr>
          <a:xfrm>
            <a:off x="5652120" y="3125660"/>
            <a:ext cx="2060239" cy="519364"/>
          </a:xfrm>
          <a:custGeom>
            <a:avLst>
              <a:gd name="f0" fmla="val 521"/>
              <a:gd name="f1" fmla="val -20187"/>
            </a:avLst>
            <a:gdLst>
              <a:gd name="f2" fmla="val 21600000"/>
              <a:gd name="f3" fmla="val 10800000"/>
              <a:gd name="f4" fmla="val 5400000"/>
              <a:gd name="f5" fmla="val 180"/>
              <a:gd name="f6" fmla="val w"/>
              <a:gd name="f7" fmla="val h"/>
              <a:gd name="f8" fmla="*/ 5419351 1 1725033"/>
              <a:gd name="f9" fmla="val -2147483647"/>
              <a:gd name="f10" fmla="val 2147483647"/>
              <a:gd name="f11" fmla="min 0 21600"/>
              <a:gd name="f12" fmla="max 0 21600"/>
              <a:gd name="f13" fmla="+- 0 0 0"/>
              <a:gd name="f14" fmla="+- 0 0 180"/>
              <a:gd name="f15" fmla="+- 0 0 -194"/>
              <a:gd name="f16" fmla="*/ f6 1 21600"/>
              <a:gd name="f17" fmla="*/ f7 1 21600"/>
              <a:gd name="f18" fmla="*/ f8 1 180"/>
              <a:gd name="f19" fmla="pin -2147483647 f0 2147483647"/>
              <a:gd name="f20" fmla="pin -2147483647 f1 2147483647"/>
              <a:gd name="f21" fmla="+- f12 0 f11"/>
              <a:gd name="f22" fmla="*/ f13 f3 1"/>
              <a:gd name="f23" fmla="*/ f14 f3 1"/>
              <a:gd name="f24" fmla="*/ f15 f3 1"/>
              <a:gd name="f25" fmla="+- f19 0 10800"/>
              <a:gd name="f26" fmla="+- f20 0 10800"/>
              <a:gd name="f27" fmla="*/ f19 f16 1"/>
              <a:gd name="f28" fmla="*/ f20 f17 1"/>
              <a:gd name="f29" fmla="*/ 3200 f16 1"/>
              <a:gd name="f30" fmla="*/ 18400 f16 1"/>
              <a:gd name="f31" fmla="*/ 18400 f17 1"/>
              <a:gd name="f32" fmla="*/ 3200 f17 1"/>
              <a:gd name="f33" fmla="*/ f21 1 2"/>
              <a:gd name="f34" fmla="*/ 3160 f16 1"/>
              <a:gd name="f35" fmla="*/ 3160 f17 1"/>
              <a:gd name="f36" fmla="*/ f22 1 f5"/>
              <a:gd name="f37" fmla="*/ 18440 f17 1"/>
              <a:gd name="f38" fmla="*/ f23 1 f5"/>
              <a:gd name="f39" fmla="*/ 18440 f16 1"/>
              <a:gd name="f40" fmla="*/ f24 1 f5"/>
              <a:gd name="f41" fmla="*/ f25 f25 1"/>
              <a:gd name="f42" fmla="*/ f26 f26 1"/>
              <a:gd name="f43" fmla="+- 0 0 f26"/>
              <a:gd name="f44" fmla="+- 0 0 f25"/>
              <a:gd name="f45" fmla="+- f11 f33 0"/>
              <a:gd name="f46" fmla="*/ f33 f33 1"/>
              <a:gd name="f47" fmla="+- f36 0 f4"/>
              <a:gd name="f48" fmla="+- f38 0 f4"/>
              <a:gd name="f49" fmla="+- f40 0 f4"/>
              <a:gd name="f50" fmla="+- f41 f42 0"/>
              <a:gd name="f51" fmla="at2 f43 f44"/>
              <a:gd name="f52" fmla="sqrt f50"/>
              <a:gd name="f53" fmla="+- f51 f4 0"/>
              <a:gd name="f54" fmla="+- f52 0 10800"/>
              <a:gd name="f55" fmla="*/ f53 f8 1"/>
              <a:gd name="f56" fmla="*/ f55 1 f3"/>
              <a:gd name="f57" fmla="+- 0 0 f56"/>
              <a:gd name="f58" fmla="val f57"/>
              <a:gd name="f59" fmla="*/ f58 1 f18"/>
              <a:gd name="f60" fmla="+- f59 0 10"/>
              <a:gd name="f61" fmla="+- f59 10 0"/>
              <a:gd name="f62" fmla="*/ f59 f18 1"/>
              <a:gd name="f63" fmla="+- 0 0 f62"/>
              <a:gd name="f64" fmla="*/ f60 f18 1"/>
              <a:gd name="f65" fmla="*/ f61 f18 1"/>
              <a:gd name="f66" fmla="*/ f63 f3 1"/>
              <a:gd name="f67" fmla="+- 0 0 f64"/>
              <a:gd name="f68" fmla="+- 0 0 f65"/>
              <a:gd name="f69" fmla="*/ f66 1 f8"/>
              <a:gd name="f70" fmla="*/ f67 f3 1"/>
              <a:gd name="f71" fmla="*/ f68 f3 1"/>
              <a:gd name="f72" fmla="+- f69 0 f4"/>
              <a:gd name="f73" fmla="*/ f70 1 f8"/>
              <a:gd name="f74" fmla="*/ f71 1 f8"/>
              <a:gd name="f75" fmla="sin 1 f72"/>
              <a:gd name="f76" fmla="cos 1 f72"/>
              <a:gd name="f77" fmla="+- f73 0 f4"/>
              <a:gd name="f78" fmla="+- f74 0 f4"/>
              <a:gd name="f79" fmla="+- 0 0 f75"/>
              <a:gd name="f80" fmla="+- 0 0 f76"/>
              <a:gd name="f81" fmla="sin 1 f77"/>
              <a:gd name="f82" fmla="cos 1 f77"/>
              <a:gd name="f83" fmla="sin 1 f78"/>
              <a:gd name="f84" fmla="cos 1 f78"/>
              <a:gd name="f85" fmla="*/ 10800 f79 1"/>
              <a:gd name="f86" fmla="*/ 10800 f80 1"/>
              <a:gd name="f87" fmla="+- 0 0 f81"/>
              <a:gd name="f88" fmla="+- 0 0 f82"/>
              <a:gd name="f89" fmla="+- 0 0 f83"/>
              <a:gd name="f90" fmla="+- 0 0 f84"/>
              <a:gd name="f91" fmla="+- f85 10800 0"/>
              <a:gd name="f92" fmla="+- f86 10800 0"/>
              <a:gd name="f93" fmla="*/ 10800 f87 1"/>
              <a:gd name="f94" fmla="*/ 10800 f88 1"/>
              <a:gd name="f95" fmla="*/ 10800 f89 1"/>
              <a:gd name="f96" fmla="*/ 10800 f90 1"/>
              <a:gd name="f97" fmla="?: f54 f19 f91"/>
              <a:gd name="f98" fmla="?: f54 f20 f92"/>
              <a:gd name="f99" fmla="+- f93 10800 0"/>
              <a:gd name="f100" fmla="+- f94 10800 0"/>
              <a:gd name="f101" fmla="+- f95 10800 0"/>
              <a:gd name="f102" fmla="+- f96 10800 0"/>
              <a:gd name="f103" fmla="+- f101 0 f45"/>
              <a:gd name="f104" fmla="+- f102 0 f45"/>
              <a:gd name="f105" fmla="+- f99 0 f45"/>
              <a:gd name="f106" fmla="+- f100 0 f45"/>
              <a:gd name="f107" fmla="*/ f97 f16 1"/>
              <a:gd name="f108" fmla="*/ f98 f17 1"/>
              <a:gd name="f109" fmla="at2 f103 f104"/>
              <a:gd name="f110" fmla="at2 f105 f106"/>
              <a:gd name="f111" fmla="+- f109 f4 0"/>
              <a:gd name="f112" fmla="+- f110 f4 0"/>
              <a:gd name="f113" fmla="*/ f111 f8 1"/>
              <a:gd name="f114" fmla="*/ f112 f8 1"/>
              <a:gd name="f115" fmla="*/ f113 1 f3"/>
              <a:gd name="f116" fmla="*/ f114 1 f3"/>
              <a:gd name="f117" fmla="+- 0 0 f115"/>
              <a:gd name="f118" fmla="+- 0 0 f116"/>
              <a:gd name="f119" fmla="+- 0 0 f117"/>
              <a:gd name="f120" fmla="+- 0 0 f118"/>
              <a:gd name="f121" fmla="*/ f119 f3 1"/>
              <a:gd name="f122" fmla="*/ f120 f3 1"/>
              <a:gd name="f123" fmla="*/ f121 1 f8"/>
              <a:gd name="f124" fmla="*/ f122 1 f8"/>
              <a:gd name="f125" fmla="+- f123 0 f4"/>
              <a:gd name="f126" fmla="+- f124 0 f4"/>
              <a:gd name="f127" fmla="cos 1 f125"/>
              <a:gd name="f128" fmla="sin 1 f125"/>
              <a:gd name="f129" fmla="+- f126 0 f125"/>
              <a:gd name="f130" fmla="+- 0 0 f127"/>
              <a:gd name="f131" fmla="+- 0 0 f128"/>
              <a:gd name="f132" fmla="+- f129 f2 0"/>
              <a:gd name="f133" fmla="*/ f33 f130 1"/>
              <a:gd name="f134" fmla="*/ f33 f131 1"/>
              <a:gd name="f135" fmla="?: f129 f129 f132"/>
              <a:gd name="f136" fmla="*/ f133 f133 1"/>
              <a:gd name="f137" fmla="*/ f134 f134 1"/>
              <a:gd name="f138" fmla="+- f136 f137 0"/>
              <a:gd name="f139" fmla="sqrt f138"/>
              <a:gd name="f140" fmla="*/ f46 1 f139"/>
              <a:gd name="f141" fmla="*/ f130 f140 1"/>
              <a:gd name="f142" fmla="*/ f131 f140 1"/>
              <a:gd name="f143" fmla="+- f45 0 f141"/>
              <a:gd name="f144" fmla="+- f45 0 f142"/>
            </a:gdLst>
            <a:ahLst>
              <a:ahXY gdRefX="f0" minX="f9" maxX="f10" gdRefY="f1" minY="f9" maxY="f10">
                <a:pos x="f27" y="f28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47">
                <a:pos x="f34" y="f35"/>
              </a:cxn>
              <a:cxn ang="f48">
                <a:pos x="f34" y="f37"/>
              </a:cxn>
              <a:cxn ang="f48">
                <a:pos x="f39" y="f37"/>
              </a:cxn>
              <a:cxn ang="f47">
                <a:pos x="f39" y="f35"/>
              </a:cxn>
              <a:cxn ang="f49">
                <a:pos x="f107" y="f108"/>
              </a:cxn>
            </a:cxnLst>
            <a:rect l="f29" t="f32" r="f30" b="f31"/>
            <a:pathLst>
              <a:path w="21600" h="21600">
                <a:moveTo>
                  <a:pt x="f143" y="f144"/>
                </a:moveTo>
                <a:arcTo wR="f33" hR="f33" stAng="f125" swAng="f135"/>
                <a:lnTo>
                  <a:pt x="f97" y="f98"/>
                </a:lnTo>
                <a:close/>
              </a:path>
            </a:pathLst>
          </a:custGeom>
          <a:solidFill>
            <a:srgbClr val="3333CC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MX" sz="1600" b="1" i="1" dirty="0">
                <a:solidFill>
                  <a:srgbClr val="FFFFFF"/>
                </a:solidFill>
                <a:latin typeface="Calibri"/>
              </a:rPr>
              <a:t>Objetivo superior</a:t>
            </a:r>
          </a:p>
        </p:txBody>
      </p:sp>
      <p:sp>
        <p:nvSpPr>
          <p:cNvPr id="10" name="5 CuadroTexto"/>
          <p:cNvSpPr txBox="1"/>
          <p:nvPr/>
        </p:nvSpPr>
        <p:spPr>
          <a:xfrm>
            <a:off x="3936262" y="3140968"/>
            <a:ext cx="889954" cy="33855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MX" sz="1600" b="1" dirty="0">
                <a:solidFill>
                  <a:srgbClr val="FFFFFF"/>
                </a:solidFill>
                <a:latin typeface="Calibri"/>
              </a:rPr>
              <a:t>genera</a:t>
            </a:r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4000" dirty="0"/>
              <a:t>Objetivo Superior</a:t>
            </a:r>
            <a:endParaRPr lang="es-PY" sz="4000" dirty="0"/>
          </a:p>
        </p:txBody>
      </p:sp>
    </p:spTree>
    <p:extLst>
      <p:ext uri="{BB962C8B-B14F-4D97-AF65-F5344CB8AC3E}">
        <p14:creationId xmlns:p14="http://schemas.microsoft.com/office/powerpoint/2010/main" val="134478697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/>
          <p:nvPr/>
        </p:nvSpPr>
        <p:spPr>
          <a:xfrm>
            <a:off x="1850744" y="3396231"/>
            <a:ext cx="1242139" cy="144655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MX" sz="2200">
                <a:solidFill>
                  <a:srgbClr val="FFFFFF"/>
                </a:solidFill>
                <a:latin typeface="Calibri"/>
              </a:rPr>
              <a:t>Gestión</a:t>
            </a: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MX" sz="2200">
                <a:solidFill>
                  <a:srgbClr val="FFFFFF"/>
                </a:solidFill>
                <a:latin typeface="Calibri"/>
              </a:rPr>
              <a:t>Integral de Riesgos</a:t>
            </a:r>
          </a:p>
        </p:txBody>
      </p:sp>
      <p:grpSp>
        <p:nvGrpSpPr>
          <p:cNvPr id="4" name="12 Marcador de contenido"/>
          <p:cNvGrpSpPr/>
          <p:nvPr/>
        </p:nvGrpSpPr>
        <p:grpSpPr>
          <a:xfrm>
            <a:off x="328579" y="1302794"/>
            <a:ext cx="3119622" cy="5035436"/>
            <a:chOff x="457547" y="1163674"/>
            <a:chExt cx="3119622" cy="5035436"/>
          </a:xfrm>
        </p:grpSpPr>
        <p:sp>
          <p:nvSpPr>
            <p:cNvPr id="5" name="Forma libre 4"/>
            <p:cNvSpPr/>
            <p:nvPr/>
          </p:nvSpPr>
          <p:spPr>
            <a:xfrm rot="3735181">
              <a:off x="1345267" y="4560192"/>
              <a:ext cx="738332" cy="66092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738336"/>
                <a:gd name="f4" fmla="val 66093"/>
                <a:gd name="f5" fmla="val 33046"/>
                <a:gd name="f6" fmla="*/ f0 1 738336"/>
                <a:gd name="f7" fmla="*/ f1 1 66093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738336"/>
                <a:gd name="f14" fmla="*/ f11 1 66093"/>
                <a:gd name="f15" fmla="*/ 0 1 f13"/>
                <a:gd name="f16" fmla="*/ 738336 1 f13"/>
                <a:gd name="f17" fmla="*/ 0 1 f14"/>
                <a:gd name="f18" fmla="*/ 66093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738336" h="66093">
                  <a:moveTo>
                    <a:pt x="f2" y="f5"/>
                  </a:moveTo>
                  <a:lnTo>
                    <a:pt x="f3" y="f5"/>
                  </a:lnTo>
                </a:path>
              </a:pathLst>
            </a:custGeom>
            <a:noFill/>
            <a:ln w="12701" cap="flat">
              <a:solidFill>
                <a:srgbClr val="000000"/>
              </a:solidFill>
              <a:prstDash val="solid"/>
              <a:miter/>
            </a:ln>
          </p:spPr>
          <p:txBody>
            <a:bodyPr lIns="0" tIns="0" rIns="0" bIns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s-MX">
                <a:solidFill>
                  <a:srgbClr val="000000"/>
                </a:solidFill>
              </a:endParaRPr>
            </a:p>
          </p:txBody>
        </p:sp>
        <p:sp>
          <p:nvSpPr>
            <p:cNvPr id="6" name="Forma libre 5"/>
            <p:cNvSpPr/>
            <p:nvPr/>
          </p:nvSpPr>
          <p:spPr>
            <a:xfrm rot="1341031">
              <a:off x="1819994" y="3954661"/>
              <a:ext cx="459138" cy="66092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59143"/>
                <a:gd name="f4" fmla="val 66093"/>
                <a:gd name="f5" fmla="val 33046"/>
                <a:gd name="f6" fmla="*/ f0 1 459143"/>
                <a:gd name="f7" fmla="*/ f1 1 66093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459143"/>
                <a:gd name="f14" fmla="*/ f11 1 66093"/>
                <a:gd name="f15" fmla="*/ 0 1 f13"/>
                <a:gd name="f16" fmla="*/ 459143 1 f13"/>
                <a:gd name="f17" fmla="*/ 0 1 f14"/>
                <a:gd name="f18" fmla="*/ 66093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459143" h="66093">
                  <a:moveTo>
                    <a:pt x="f2" y="f5"/>
                  </a:moveTo>
                  <a:lnTo>
                    <a:pt x="f3" y="f5"/>
                  </a:lnTo>
                </a:path>
              </a:pathLst>
            </a:custGeom>
            <a:noFill/>
            <a:ln w="12701" cap="flat">
              <a:solidFill>
                <a:srgbClr val="000000"/>
              </a:solidFill>
              <a:prstDash val="solid"/>
              <a:miter/>
            </a:ln>
          </p:spPr>
          <p:txBody>
            <a:bodyPr lIns="0" tIns="0" rIns="0" bIns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s-MX">
                <a:solidFill>
                  <a:srgbClr val="000000"/>
                </a:solidFill>
              </a:endParaRPr>
            </a:p>
          </p:txBody>
        </p:sp>
        <p:sp>
          <p:nvSpPr>
            <p:cNvPr id="7" name="Forma libre 6"/>
            <p:cNvSpPr/>
            <p:nvPr/>
          </p:nvSpPr>
          <p:spPr>
            <a:xfrm rot="20277377">
              <a:off x="1816520" y="3253638"/>
              <a:ext cx="566626" cy="66092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566629"/>
                <a:gd name="f4" fmla="val 66093"/>
                <a:gd name="f5" fmla="val 33046"/>
                <a:gd name="f6" fmla="*/ f0 1 566629"/>
                <a:gd name="f7" fmla="*/ f1 1 66093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566629"/>
                <a:gd name="f14" fmla="*/ f11 1 66093"/>
                <a:gd name="f15" fmla="*/ 0 1 f13"/>
                <a:gd name="f16" fmla="*/ 566629 1 f13"/>
                <a:gd name="f17" fmla="*/ 0 1 f14"/>
                <a:gd name="f18" fmla="*/ 66093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566629" h="66093">
                  <a:moveTo>
                    <a:pt x="f2" y="f5"/>
                  </a:moveTo>
                  <a:lnTo>
                    <a:pt x="f3" y="f5"/>
                  </a:lnTo>
                </a:path>
              </a:pathLst>
            </a:custGeom>
            <a:noFill/>
            <a:ln w="12701" cap="flat">
              <a:solidFill>
                <a:srgbClr val="000000"/>
              </a:solidFill>
              <a:prstDash val="solid"/>
              <a:miter/>
            </a:ln>
          </p:spPr>
          <p:txBody>
            <a:bodyPr lIns="0" tIns="0" rIns="0" bIns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s-MX">
                <a:solidFill>
                  <a:srgbClr val="000000"/>
                </a:solidFill>
              </a:endParaRPr>
            </a:p>
          </p:txBody>
        </p:sp>
        <p:sp>
          <p:nvSpPr>
            <p:cNvPr id="8" name="Forma libre 7"/>
            <p:cNvSpPr/>
            <p:nvPr/>
          </p:nvSpPr>
          <p:spPr>
            <a:xfrm rot="17886528">
              <a:off x="1332452" y="2631154"/>
              <a:ext cx="813587" cy="66092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813583"/>
                <a:gd name="f4" fmla="val 66093"/>
                <a:gd name="f5" fmla="val 33046"/>
                <a:gd name="f6" fmla="*/ f0 1 813583"/>
                <a:gd name="f7" fmla="*/ f1 1 66093"/>
                <a:gd name="f8" fmla="val f2"/>
                <a:gd name="f9" fmla="val f3"/>
                <a:gd name="f10" fmla="val f4"/>
                <a:gd name="f11" fmla="+- f10 0 f8"/>
                <a:gd name="f12" fmla="+- f9 0 f8"/>
                <a:gd name="f13" fmla="*/ f12 1 813583"/>
                <a:gd name="f14" fmla="*/ f11 1 66093"/>
                <a:gd name="f15" fmla="*/ 0 1 f13"/>
                <a:gd name="f16" fmla="*/ 813583 1 f13"/>
                <a:gd name="f17" fmla="*/ 0 1 f14"/>
                <a:gd name="f18" fmla="*/ 66093 1 f14"/>
                <a:gd name="f19" fmla="*/ f15 f6 1"/>
                <a:gd name="f20" fmla="*/ f16 f6 1"/>
                <a:gd name="f21" fmla="*/ f18 f7 1"/>
                <a:gd name="f22" fmla="*/ f17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813583" h="66093">
                  <a:moveTo>
                    <a:pt x="f2" y="f5"/>
                  </a:moveTo>
                  <a:lnTo>
                    <a:pt x="f3" y="f5"/>
                  </a:lnTo>
                </a:path>
              </a:pathLst>
            </a:custGeom>
            <a:noFill/>
            <a:ln w="12701" cap="flat">
              <a:solidFill>
                <a:srgbClr val="000000"/>
              </a:solidFill>
              <a:prstDash val="solid"/>
              <a:miter/>
            </a:ln>
          </p:spPr>
          <p:txBody>
            <a:bodyPr lIns="0" tIns="0" rIns="0" bIns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s-MX">
                <a:solidFill>
                  <a:srgbClr val="000000"/>
                </a:solidFill>
              </a:endParaRPr>
            </a:p>
          </p:txBody>
        </p:sp>
        <p:sp>
          <p:nvSpPr>
            <p:cNvPr id="9" name="Forma libre 8"/>
            <p:cNvSpPr/>
            <p:nvPr/>
          </p:nvSpPr>
          <p:spPr>
            <a:xfrm>
              <a:off x="457547" y="2795951"/>
              <a:ext cx="1776441" cy="1776441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gradFill>
              <a:gsLst>
                <a:gs pos="0">
                  <a:srgbClr val="AFAFAF"/>
                </a:gs>
                <a:gs pos="100000">
                  <a:srgbClr val="A5A5A5"/>
                </a:gs>
              </a:gsLst>
              <a:lin ang="5400000"/>
            </a:gradFill>
            <a:ln cap="flat">
              <a:noFill/>
              <a:prstDash val="solid"/>
            </a:ln>
            <a:effectLst>
              <a:outerShdw dist="19046" dir="5400000" algn="tl">
                <a:srgbClr val="000000">
                  <a:alpha val="63000"/>
                </a:srgbClr>
              </a:outerShdw>
            </a:effectLst>
          </p:spPr>
          <p:txBody>
            <a:bodyPr lIns="0" tIns="0" rIns="0" bIns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s-MX">
                <a:solidFill>
                  <a:srgbClr val="000000"/>
                </a:solidFill>
              </a:endParaRPr>
            </a:p>
          </p:txBody>
        </p:sp>
        <p:sp>
          <p:nvSpPr>
            <p:cNvPr id="10" name="Forma libre 9"/>
            <p:cNvSpPr/>
            <p:nvPr/>
          </p:nvSpPr>
          <p:spPr>
            <a:xfrm>
              <a:off x="1600007" y="1163674"/>
              <a:ext cx="1234705" cy="12108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34707"/>
                <a:gd name="f7" fmla="val 1210842"/>
                <a:gd name="f8" fmla="val 605421"/>
                <a:gd name="f9" fmla="val 271056"/>
                <a:gd name="f10" fmla="val 276399"/>
                <a:gd name="f11" fmla="val 617354"/>
                <a:gd name="f12" fmla="val 958309"/>
                <a:gd name="f13" fmla="val 1234708"/>
                <a:gd name="f14" fmla="val 939786"/>
                <a:gd name="f15" fmla="+- 0 0 -90"/>
                <a:gd name="f16" fmla="*/ f3 1 1234707"/>
                <a:gd name="f17" fmla="*/ f4 1 1210842"/>
                <a:gd name="f18" fmla="val f5"/>
                <a:gd name="f19" fmla="val f6"/>
                <a:gd name="f20" fmla="val f7"/>
                <a:gd name="f21" fmla="*/ f15 f0 1"/>
                <a:gd name="f22" fmla="+- f20 0 f18"/>
                <a:gd name="f23" fmla="+- f19 0 f18"/>
                <a:gd name="f24" fmla="*/ f21 1 f2"/>
                <a:gd name="f25" fmla="*/ f23 1 1234707"/>
                <a:gd name="f26" fmla="*/ f22 1 1210842"/>
                <a:gd name="f27" fmla="*/ 0 f23 1"/>
                <a:gd name="f28" fmla="*/ 605421 f22 1"/>
                <a:gd name="f29" fmla="*/ 617354 f23 1"/>
                <a:gd name="f30" fmla="*/ 0 f22 1"/>
                <a:gd name="f31" fmla="*/ 1234708 f23 1"/>
                <a:gd name="f32" fmla="*/ 1210842 f22 1"/>
                <a:gd name="f33" fmla="+- f24 0 f1"/>
                <a:gd name="f34" fmla="*/ f27 1 1234707"/>
                <a:gd name="f35" fmla="*/ f28 1 1210842"/>
                <a:gd name="f36" fmla="*/ f29 1 1234707"/>
                <a:gd name="f37" fmla="*/ f30 1 1210842"/>
                <a:gd name="f38" fmla="*/ f31 1 1234707"/>
                <a:gd name="f39" fmla="*/ f32 1 1210842"/>
                <a:gd name="f40" fmla="*/ f18 1 f25"/>
                <a:gd name="f41" fmla="*/ f19 1 f25"/>
                <a:gd name="f42" fmla="*/ f18 1 f26"/>
                <a:gd name="f43" fmla="*/ f20 1 f26"/>
                <a:gd name="f44" fmla="*/ f34 1 f25"/>
                <a:gd name="f45" fmla="*/ f35 1 f26"/>
                <a:gd name="f46" fmla="*/ f36 1 f25"/>
                <a:gd name="f47" fmla="*/ f37 1 f26"/>
                <a:gd name="f48" fmla="*/ f38 1 f25"/>
                <a:gd name="f49" fmla="*/ f39 1 f26"/>
                <a:gd name="f50" fmla="*/ f40 f16 1"/>
                <a:gd name="f51" fmla="*/ f41 f16 1"/>
                <a:gd name="f52" fmla="*/ f43 f17 1"/>
                <a:gd name="f53" fmla="*/ f42 f17 1"/>
                <a:gd name="f54" fmla="*/ f44 f16 1"/>
                <a:gd name="f55" fmla="*/ f45 f17 1"/>
                <a:gd name="f56" fmla="*/ f46 f16 1"/>
                <a:gd name="f57" fmla="*/ f47 f17 1"/>
                <a:gd name="f58" fmla="*/ f48 f16 1"/>
                <a:gd name="f59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54" y="f55"/>
                </a:cxn>
                <a:cxn ang="f33">
                  <a:pos x="f56" y="f57"/>
                </a:cxn>
                <a:cxn ang="f33">
                  <a:pos x="f58" y="f55"/>
                </a:cxn>
                <a:cxn ang="f33">
                  <a:pos x="f56" y="f59"/>
                </a:cxn>
                <a:cxn ang="f33">
                  <a:pos x="f54" y="f55"/>
                </a:cxn>
              </a:cxnLst>
              <a:rect l="f50" t="f53" r="f51" b="f52"/>
              <a:pathLst>
                <a:path w="1234707" h="1210842">
                  <a:moveTo>
                    <a:pt x="f5" y="f8"/>
                  </a:moveTo>
                  <a:cubicBezTo>
                    <a:pt x="f5" y="f9"/>
                    <a:pt x="f10" y="f5"/>
                    <a:pt x="f11" y="f5"/>
                  </a:cubicBezTo>
                  <a:cubicBezTo>
                    <a:pt x="f12" y="f5"/>
                    <a:pt x="f13" y="f9"/>
                    <a:pt x="f13" y="f8"/>
                  </a:cubicBezTo>
                  <a:cubicBezTo>
                    <a:pt x="f13" y="f14"/>
                    <a:pt x="f12" y="f7"/>
                    <a:pt x="f11" y="f7"/>
                  </a:cubicBezTo>
                  <a:cubicBezTo>
                    <a:pt x="f10" y="f7"/>
                    <a:pt x="f5" y="f14"/>
                    <a:pt x="f5" y="f8"/>
                  </a:cubicBezTo>
                  <a:close/>
                </a:path>
              </a:pathLst>
            </a:custGeom>
            <a:gradFill>
              <a:gsLst>
                <a:gs pos="0">
                  <a:srgbClr val="7F005B"/>
                </a:gs>
                <a:gs pos="100000">
                  <a:srgbClr val="B80086"/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  <a:effectLst>
              <a:outerShdw dist="19046" dir="5400000" algn="tl">
                <a:srgbClr val="000000">
                  <a:alpha val="63000"/>
                </a:srgbClr>
              </a:outerShdw>
            </a:effectLst>
          </p:spPr>
          <p:txBody>
            <a:bodyPr vert="horz" wrap="square" lIns="189710" tIns="186217" rIns="189710" bIns="186217" anchor="ctr" anchorCtr="1" compatLnSpc="1">
              <a:noAutofit/>
            </a:bodyPr>
            <a:lstStyle/>
            <a:p>
              <a:pPr algn="ctr" defTabSz="622304">
                <a:lnSpc>
                  <a:spcPct val="90000"/>
                </a:lnSpc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400">
                  <a:solidFill>
                    <a:srgbClr val="FFFFFF"/>
                  </a:solidFill>
                  <a:latin typeface="Calibri"/>
                </a:rPr>
                <a:t>Cobertura</a:t>
              </a:r>
            </a:p>
          </p:txBody>
        </p:sp>
        <p:sp>
          <p:nvSpPr>
            <p:cNvPr id="11" name="Forma libre 10"/>
            <p:cNvSpPr/>
            <p:nvPr/>
          </p:nvSpPr>
          <p:spPr>
            <a:xfrm>
              <a:off x="2322146" y="2347228"/>
              <a:ext cx="1177756" cy="1221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7758"/>
                <a:gd name="f7" fmla="val 1221991"/>
                <a:gd name="f8" fmla="val 610996"/>
                <a:gd name="f9" fmla="val 273552"/>
                <a:gd name="f10" fmla="val 263650"/>
                <a:gd name="f11" fmla="val 588879"/>
                <a:gd name="f12" fmla="val 914108"/>
                <a:gd name="f13" fmla="val 948440"/>
                <a:gd name="f14" fmla="val 1221992"/>
                <a:gd name="f15" fmla="+- 0 0 -90"/>
                <a:gd name="f16" fmla="*/ f3 1 1177758"/>
                <a:gd name="f17" fmla="*/ f4 1 1221991"/>
                <a:gd name="f18" fmla="val f5"/>
                <a:gd name="f19" fmla="val f6"/>
                <a:gd name="f20" fmla="val f7"/>
                <a:gd name="f21" fmla="*/ f15 f0 1"/>
                <a:gd name="f22" fmla="+- f20 0 f18"/>
                <a:gd name="f23" fmla="+- f19 0 f18"/>
                <a:gd name="f24" fmla="*/ f21 1 f2"/>
                <a:gd name="f25" fmla="*/ f23 1 1177758"/>
                <a:gd name="f26" fmla="*/ f22 1 1221991"/>
                <a:gd name="f27" fmla="*/ 0 f23 1"/>
                <a:gd name="f28" fmla="*/ 610996 f22 1"/>
                <a:gd name="f29" fmla="*/ 588879 f23 1"/>
                <a:gd name="f30" fmla="*/ 0 f22 1"/>
                <a:gd name="f31" fmla="*/ 1177758 f23 1"/>
                <a:gd name="f32" fmla="*/ 1221992 f22 1"/>
                <a:gd name="f33" fmla="+- f24 0 f1"/>
                <a:gd name="f34" fmla="*/ f27 1 1177758"/>
                <a:gd name="f35" fmla="*/ f28 1 1221991"/>
                <a:gd name="f36" fmla="*/ f29 1 1177758"/>
                <a:gd name="f37" fmla="*/ f30 1 1221991"/>
                <a:gd name="f38" fmla="*/ f31 1 1177758"/>
                <a:gd name="f39" fmla="*/ f32 1 1221991"/>
                <a:gd name="f40" fmla="*/ f18 1 f25"/>
                <a:gd name="f41" fmla="*/ f19 1 f25"/>
                <a:gd name="f42" fmla="*/ f18 1 f26"/>
                <a:gd name="f43" fmla="*/ f20 1 f26"/>
                <a:gd name="f44" fmla="*/ f34 1 f25"/>
                <a:gd name="f45" fmla="*/ f35 1 f26"/>
                <a:gd name="f46" fmla="*/ f36 1 f25"/>
                <a:gd name="f47" fmla="*/ f37 1 f26"/>
                <a:gd name="f48" fmla="*/ f38 1 f25"/>
                <a:gd name="f49" fmla="*/ f39 1 f26"/>
                <a:gd name="f50" fmla="*/ f40 f16 1"/>
                <a:gd name="f51" fmla="*/ f41 f16 1"/>
                <a:gd name="f52" fmla="*/ f43 f17 1"/>
                <a:gd name="f53" fmla="*/ f42 f17 1"/>
                <a:gd name="f54" fmla="*/ f44 f16 1"/>
                <a:gd name="f55" fmla="*/ f45 f17 1"/>
                <a:gd name="f56" fmla="*/ f46 f16 1"/>
                <a:gd name="f57" fmla="*/ f47 f17 1"/>
                <a:gd name="f58" fmla="*/ f48 f16 1"/>
                <a:gd name="f59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54" y="f55"/>
                </a:cxn>
                <a:cxn ang="f33">
                  <a:pos x="f56" y="f57"/>
                </a:cxn>
                <a:cxn ang="f33">
                  <a:pos x="f58" y="f55"/>
                </a:cxn>
                <a:cxn ang="f33">
                  <a:pos x="f56" y="f59"/>
                </a:cxn>
                <a:cxn ang="f33">
                  <a:pos x="f54" y="f55"/>
                </a:cxn>
              </a:cxnLst>
              <a:rect l="f50" t="f53" r="f51" b="f52"/>
              <a:pathLst>
                <a:path w="1177758" h="1221991">
                  <a:moveTo>
                    <a:pt x="f5" y="f8"/>
                  </a:moveTo>
                  <a:cubicBezTo>
                    <a:pt x="f5" y="f9"/>
                    <a:pt x="f10" y="f5"/>
                    <a:pt x="f11" y="f5"/>
                  </a:cubicBezTo>
                  <a:cubicBezTo>
                    <a:pt x="f12" y="f5"/>
                    <a:pt x="f6" y="f9"/>
                    <a:pt x="f6" y="f8"/>
                  </a:cubicBezTo>
                  <a:cubicBezTo>
                    <a:pt x="f6" y="f13"/>
                    <a:pt x="f12" y="f14"/>
                    <a:pt x="f11" y="f14"/>
                  </a:cubicBezTo>
                  <a:cubicBezTo>
                    <a:pt x="f10" y="f14"/>
                    <a:pt x="f5" y="f13"/>
                    <a:pt x="f5" y="f8"/>
                  </a:cubicBezTo>
                  <a:close/>
                </a:path>
              </a:pathLst>
            </a:custGeom>
            <a:gradFill>
              <a:gsLst>
                <a:gs pos="0">
                  <a:srgbClr val="003F77"/>
                </a:gs>
                <a:gs pos="100000">
                  <a:srgbClr val="005FAD"/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  <a:effectLst>
              <a:outerShdw dist="19046" dir="5400000" algn="tl">
                <a:srgbClr val="000000">
                  <a:alpha val="63000"/>
                </a:srgbClr>
              </a:outerShdw>
            </a:effectLst>
          </p:spPr>
          <p:txBody>
            <a:bodyPr vert="horz" wrap="square" lIns="181371" tIns="187845" rIns="181371" bIns="187845" anchor="ctr" anchorCtr="1" compatLnSpc="1">
              <a:noAutofit/>
            </a:bodyPr>
            <a:lstStyle/>
            <a:p>
              <a:pPr algn="ctr" defTabSz="622304">
                <a:lnSpc>
                  <a:spcPct val="90000"/>
                </a:lnSpc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400">
                  <a:solidFill>
                    <a:srgbClr val="FFFFFF"/>
                  </a:solidFill>
                  <a:latin typeface="Calibri"/>
                </a:rPr>
                <a:t>Políticas</a:t>
              </a:r>
            </a:p>
          </p:txBody>
        </p:sp>
        <p:sp>
          <p:nvSpPr>
            <p:cNvPr id="12" name="Forma libre 11"/>
            <p:cNvSpPr/>
            <p:nvPr/>
          </p:nvSpPr>
          <p:spPr>
            <a:xfrm>
              <a:off x="2193371" y="3740554"/>
              <a:ext cx="1383798" cy="11815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83800"/>
                <a:gd name="f7" fmla="val 1181520"/>
                <a:gd name="f8" fmla="val 590760"/>
                <a:gd name="f9" fmla="val 264492"/>
                <a:gd name="f10" fmla="val 309774"/>
                <a:gd name="f11" fmla="val 691900"/>
                <a:gd name="f12" fmla="val 1074026"/>
                <a:gd name="f13" fmla="val 917028"/>
                <a:gd name="f14" fmla="+- 0 0 -90"/>
                <a:gd name="f15" fmla="*/ f3 1 1383800"/>
                <a:gd name="f16" fmla="*/ f4 1 1181520"/>
                <a:gd name="f17" fmla="val f5"/>
                <a:gd name="f18" fmla="val f6"/>
                <a:gd name="f19" fmla="val f7"/>
                <a:gd name="f20" fmla="*/ f14 f0 1"/>
                <a:gd name="f21" fmla="+- f19 0 f17"/>
                <a:gd name="f22" fmla="+- f18 0 f17"/>
                <a:gd name="f23" fmla="*/ f20 1 f2"/>
                <a:gd name="f24" fmla="*/ f22 1 1383800"/>
                <a:gd name="f25" fmla="*/ f21 1 1181520"/>
                <a:gd name="f26" fmla="*/ 0 f22 1"/>
                <a:gd name="f27" fmla="*/ 590760 f21 1"/>
                <a:gd name="f28" fmla="*/ 691900 f22 1"/>
                <a:gd name="f29" fmla="*/ 0 f21 1"/>
                <a:gd name="f30" fmla="*/ 1383800 f22 1"/>
                <a:gd name="f31" fmla="*/ 1181520 f21 1"/>
                <a:gd name="f32" fmla="+- f23 0 f1"/>
                <a:gd name="f33" fmla="*/ f26 1 1383800"/>
                <a:gd name="f34" fmla="*/ f27 1 1181520"/>
                <a:gd name="f35" fmla="*/ f28 1 1383800"/>
                <a:gd name="f36" fmla="*/ f29 1 1181520"/>
                <a:gd name="f37" fmla="*/ f30 1 1383800"/>
                <a:gd name="f38" fmla="*/ f31 1 1181520"/>
                <a:gd name="f39" fmla="*/ f17 1 f24"/>
                <a:gd name="f40" fmla="*/ f18 1 f24"/>
                <a:gd name="f41" fmla="*/ f17 1 f25"/>
                <a:gd name="f42" fmla="*/ f19 1 f25"/>
                <a:gd name="f43" fmla="*/ f33 1 f24"/>
                <a:gd name="f44" fmla="*/ f34 1 f25"/>
                <a:gd name="f45" fmla="*/ f35 1 f24"/>
                <a:gd name="f46" fmla="*/ f36 1 f25"/>
                <a:gd name="f47" fmla="*/ f37 1 f24"/>
                <a:gd name="f48" fmla="*/ f38 1 f25"/>
                <a:gd name="f49" fmla="*/ f39 f15 1"/>
                <a:gd name="f50" fmla="*/ f40 f15 1"/>
                <a:gd name="f51" fmla="*/ f42 f16 1"/>
                <a:gd name="f52" fmla="*/ f41 f16 1"/>
                <a:gd name="f53" fmla="*/ f43 f15 1"/>
                <a:gd name="f54" fmla="*/ f44 f16 1"/>
                <a:gd name="f55" fmla="*/ f45 f15 1"/>
                <a:gd name="f56" fmla="*/ f46 f16 1"/>
                <a:gd name="f57" fmla="*/ f47 f15 1"/>
                <a:gd name="f58" fmla="*/ f48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53" y="f54"/>
                </a:cxn>
                <a:cxn ang="f32">
                  <a:pos x="f55" y="f56"/>
                </a:cxn>
                <a:cxn ang="f32">
                  <a:pos x="f57" y="f54"/>
                </a:cxn>
                <a:cxn ang="f32">
                  <a:pos x="f55" y="f58"/>
                </a:cxn>
                <a:cxn ang="f32">
                  <a:pos x="f53" y="f54"/>
                </a:cxn>
              </a:cxnLst>
              <a:rect l="f49" t="f52" r="f50" b="f51"/>
              <a:pathLst>
                <a:path w="1383800" h="1181520">
                  <a:moveTo>
                    <a:pt x="f5" y="f8"/>
                  </a:moveTo>
                  <a:cubicBezTo>
                    <a:pt x="f5" y="f9"/>
                    <a:pt x="f10" y="f5"/>
                    <a:pt x="f11" y="f5"/>
                  </a:cubicBezTo>
                  <a:cubicBezTo>
                    <a:pt x="f12" y="f5"/>
                    <a:pt x="f6" y="f9"/>
                    <a:pt x="f6" y="f8"/>
                  </a:cubicBezTo>
                  <a:cubicBezTo>
                    <a:pt x="f6" y="f13"/>
                    <a:pt x="f12" y="f7"/>
                    <a:pt x="f11" y="f7"/>
                  </a:cubicBezTo>
                  <a:cubicBezTo>
                    <a:pt x="f10" y="f7"/>
                    <a:pt x="f5" y="f13"/>
                    <a:pt x="f5" y="f8"/>
                  </a:cubicBezTo>
                  <a:close/>
                </a:path>
              </a:pathLst>
            </a:custGeom>
            <a:gradFill>
              <a:gsLst>
                <a:gs pos="0">
                  <a:srgbClr val="A07400"/>
                </a:gs>
                <a:gs pos="100000">
                  <a:srgbClr val="E6A900"/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  <a:effectLst>
              <a:outerShdw dist="19046" dir="5400000" algn="tl">
                <a:srgbClr val="000000">
                  <a:alpha val="63000"/>
                </a:srgbClr>
              </a:outerShdw>
            </a:effectLst>
          </p:spPr>
          <p:txBody>
            <a:bodyPr vert="horz" wrap="square" lIns="210906" tIns="181288" rIns="210906" bIns="181288" anchor="ctr" anchorCtr="1" compatLnSpc="1">
              <a:noAutofit/>
            </a:bodyPr>
            <a:lstStyle/>
            <a:p>
              <a:pPr algn="ctr" defTabSz="577845">
                <a:lnSpc>
                  <a:spcPct val="90000"/>
                </a:lnSpc>
                <a:spcAft>
                  <a:spcPts val="5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300">
                  <a:solidFill>
                    <a:srgbClr val="FFFFFF"/>
                  </a:solidFill>
                  <a:latin typeface="Calibri"/>
                </a:rPr>
                <a:t>Evaluación</a:t>
              </a:r>
            </a:p>
          </p:txBody>
        </p:sp>
        <p:sp>
          <p:nvSpPr>
            <p:cNvPr id="13" name="Forma libre 12"/>
            <p:cNvSpPr/>
            <p:nvPr/>
          </p:nvSpPr>
          <p:spPr>
            <a:xfrm>
              <a:off x="1524222" y="4841793"/>
              <a:ext cx="1355972" cy="135731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55970"/>
                <a:gd name="f7" fmla="val 1357313"/>
                <a:gd name="f8" fmla="val 678657"/>
                <a:gd name="f9" fmla="val 303845"/>
                <a:gd name="f10" fmla="val 303544"/>
                <a:gd name="f11" fmla="val 677985"/>
                <a:gd name="f12" fmla="val 1052426"/>
                <a:gd name="f13" fmla="val 1053469"/>
                <a:gd name="f14" fmla="val 1357314"/>
                <a:gd name="f15" fmla="+- 0 0 -90"/>
                <a:gd name="f16" fmla="*/ f3 1 1355970"/>
                <a:gd name="f17" fmla="*/ f4 1 1357313"/>
                <a:gd name="f18" fmla="val f5"/>
                <a:gd name="f19" fmla="val f6"/>
                <a:gd name="f20" fmla="val f7"/>
                <a:gd name="f21" fmla="*/ f15 f0 1"/>
                <a:gd name="f22" fmla="+- f20 0 f18"/>
                <a:gd name="f23" fmla="+- f19 0 f18"/>
                <a:gd name="f24" fmla="*/ f21 1 f2"/>
                <a:gd name="f25" fmla="*/ f23 1 1355970"/>
                <a:gd name="f26" fmla="*/ f22 1 1357313"/>
                <a:gd name="f27" fmla="*/ 0 f23 1"/>
                <a:gd name="f28" fmla="*/ 678657 f22 1"/>
                <a:gd name="f29" fmla="*/ 677985 f23 1"/>
                <a:gd name="f30" fmla="*/ 0 f22 1"/>
                <a:gd name="f31" fmla="*/ 1355970 f23 1"/>
                <a:gd name="f32" fmla="*/ 1357314 f22 1"/>
                <a:gd name="f33" fmla="+- f24 0 f1"/>
                <a:gd name="f34" fmla="*/ f27 1 1355970"/>
                <a:gd name="f35" fmla="*/ f28 1 1357313"/>
                <a:gd name="f36" fmla="*/ f29 1 1355970"/>
                <a:gd name="f37" fmla="*/ f30 1 1357313"/>
                <a:gd name="f38" fmla="*/ f31 1 1355970"/>
                <a:gd name="f39" fmla="*/ f32 1 1357313"/>
                <a:gd name="f40" fmla="*/ f18 1 f25"/>
                <a:gd name="f41" fmla="*/ f19 1 f25"/>
                <a:gd name="f42" fmla="*/ f18 1 f26"/>
                <a:gd name="f43" fmla="*/ f20 1 f26"/>
                <a:gd name="f44" fmla="*/ f34 1 f25"/>
                <a:gd name="f45" fmla="*/ f35 1 f26"/>
                <a:gd name="f46" fmla="*/ f36 1 f25"/>
                <a:gd name="f47" fmla="*/ f37 1 f26"/>
                <a:gd name="f48" fmla="*/ f38 1 f25"/>
                <a:gd name="f49" fmla="*/ f39 1 f26"/>
                <a:gd name="f50" fmla="*/ f40 f16 1"/>
                <a:gd name="f51" fmla="*/ f41 f16 1"/>
                <a:gd name="f52" fmla="*/ f43 f17 1"/>
                <a:gd name="f53" fmla="*/ f42 f17 1"/>
                <a:gd name="f54" fmla="*/ f44 f16 1"/>
                <a:gd name="f55" fmla="*/ f45 f17 1"/>
                <a:gd name="f56" fmla="*/ f46 f16 1"/>
                <a:gd name="f57" fmla="*/ f47 f17 1"/>
                <a:gd name="f58" fmla="*/ f48 f16 1"/>
                <a:gd name="f59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54" y="f55"/>
                </a:cxn>
                <a:cxn ang="f33">
                  <a:pos x="f56" y="f57"/>
                </a:cxn>
                <a:cxn ang="f33">
                  <a:pos x="f58" y="f55"/>
                </a:cxn>
                <a:cxn ang="f33">
                  <a:pos x="f56" y="f59"/>
                </a:cxn>
                <a:cxn ang="f33">
                  <a:pos x="f54" y="f55"/>
                </a:cxn>
              </a:cxnLst>
              <a:rect l="f50" t="f53" r="f51" b="f52"/>
              <a:pathLst>
                <a:path w="1355970" h="1357313">
                  <a:moveTo>
                    <a:pt x="f5" y="f8"/>
                  </a:moveTo>
                  <a:cubicBezTo>
                    <a:pt x="f5" y="f9"/>
                    <a:pt x="f10" y="f5"/>
                    <a:pt x="f11" y="f5"/>
                  </a:cubicBezTo>
                  <a:cubicBezTo>
                    <a:pt x="f12" y="f5"/>
                    <a:pt x="f6" y="f9"/>
                    <a:pt x="f6" y="f8"/>
                  </a:cubicBezTo>
                  <a:cubicBezTo>
                    <a:pt x="f6" y="f13"/>
                    <a:pt x="f12" y="f14"/>
                    <a:pt x="f11" y="f14"/>
                  </a:cubicBezTo>
                  <a:cubicBezTo>
                    <a:pt x="f10" y="f14"/>
                    <a:pt x="f5" y="f13"/>
                    <a:pt x="f5" y="f8"/>
                  </a:cubicBezTo>
                  <a:close/>
                </a:path>
              </a:pathLst>
            </a:custGeom>
            <a:solidFill>
              <a:srgbClr val="525252"/>
            </a:solidFill>
            <a:ln cap="flat">
              <a:noFill/>
              <a:prstDash val="solid"/>
            </a:ln>
            <a:effectLst>
              <a:outerShdw dist="19046" dir="5400000" algn="tl">
                <a:srgbClr val="000000">
                  <a:alpha val="63000"/>
                </a:srgbClr>
              </a:outerShdw>
            </a:effectLst>
          </p:spPr>
          <p:txBody>
            <a:bodyPr vert="horz" wrap="square" lIns="207468" tIns="207660" rIns="207468" bIns="207660" anchor="ctr" anchorCtr="1" compatLnSpc="1">
              <a:noAutofit/>
            </a:bodyPr>
            <a:lstStyle/>
            <a:p>
              <a:pPr algn="ctr" defTabSz="622304">
                <a:lnSpc>
                  <a:spcPct val="90000"/>
                </a:lnSpc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400">
                  <a:solidFill>
                    <a:srgbClr val="FFFFFF"/>
                  </a:solidFill>
                  <a:latin typeface="Calibri"/>
                </a:rPr>
                <a:t>Destina-tarios de los reportes</a:t>
              </a:r>
            </a:p>
          </p:txBody>
        </p:sp>
      </p:grpSp>
      <p:grpSp>
        <p:nvGrpSpPr>
          <p:cNvPr id="14" name="13 Diagrama"/>
          <p:cNvGrpSpPr/>
          <p:nvPr/>
        </p:nvGrpSpPr>
        <p:grpSpPr>
          <a:xfrm>
            <a:off x="4137677" y="1268760"/>
            <a:ext cx="2969377" cy="1362474"/>
            <a:chOff x="4266645" y="1129640"/>
            <a:chExt cx="2969377" cy="1362474"/>
          </a:xfrm>
        </p:grpSpPr>
        <p:sp>
          <p:nvSpPr>
            <p:cNvPr id="15" name="Rectángulo 14"/>
            <p:cNvSpPr/>
            <p:nvPr/>
          </p:nvSpPr>
          <p:spPr>
            <a:xfrm>
              <a:off x="4266645" y="1129640"/>
              <a:ext cx="2969376" cy="1362474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s-MX">
                <a:solidFill>
                  <a:srgbClr val="000000"/>
                </a:solidFill>
              </a:endParaRPr>
            </a:p>
          </p:txBody>
        </p:sp>
        <p:sp>
          <p:nvSpPr>
            <p:cNvPr id="16" name="Forma libre 15"/>
            <p:cNvSpPr/>
            <p:nvPr/>
          </p:nvSpPr>
          <p:spPr>
            <a:xfrm>
              <a:off x="5454396" y="1129640"/>
              <a:ext cx="1781626" cy="13624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81626"/>
                <a:gd name="f7" fmla="val 1362472"/>
                <a:gd name="f8" fmla="val 170309"/>
                <a:gd name="f9" fmla="val 1100390"/>
                <a:gd name="f10" fmla="val 681236"/>
                <a:gd name="f11" fmla="val 1192163"/>
                <a:gd name="f12" fmla="+- 0 0 -90"/>
                <a:gd name="f13" fmla="*/ f3 1 1781626"/>
                <a:gd name="f14" fmla="*/ f4 1 1362472"/>
                <a:gd name="f15" fmla="val f5"/>
                <a:gd name="f16" fmla="val f6"/>
                <a:gd name="f17" fmla="val f7"/>
                <a:gd name="f18" fmla="*/ f12 f0 1"/>
                <a:gd name="f19" fmla="+- f17 0 f15"/>
                <a:gd name="f20" fmla="+- f16 0 f15"/>
                <a:gd name="f21" fmla="*/ f18 1 f2"/>
                <a:gd name="f22" fmla="*/ f20 1 1781626"/>
                <a:gd name="f23" fmla="*/ f19 1 1362472"/>
                <a:gd name="f24" fmla="*/ 0 f20 1"/>
                <a:gd name="f25" fmla="*/ 170309 f19 1"/>
                <a:gd name="f26" fmla="*/ 1100390 f20 1"/>
                <a:gd name="f27" fmla="*/ 0 f19 1"/>
                <a:gd name="f28" fmla="*/ 1781626 f20 1"/>
                <a:gd name="f29" fmla="*/ 681236 f19 1"/>
                <a:gd name="f30" fmla="*/ 1362472 f19 1"/>
                <a:gd name="f31" fmla="*/ 1192163 f19 1"/>
                <a:gd name="f32" fmla="+- f21 0 f1"/>
                <a:gd name="f33" fmla="*/ f24 1 1781626"/>
                <a:gd name="f34" fmla="*/ f25 1 1362472"/>
                <a:gd name="f35" fmla="*/ f26 1 1781626"/>
                <a:gd name="f36" fmla="*/ f27 1 1362472"/>
                <a:gd name="f37" fmla="*/ f28 1 1781626"/>
                <a:gd name="f38" fmla="*/ f29 1 1362472"/>
                <a:gd name="f39" fmla="*/ f30 1 1362472"/>
                <a:gd name="f40" fmla="*/ f31 1 1362472"/>
                <a:gd name="f41" fmla="*/ f15 1 f22"/>
                <a:gd name="f42" fmla="*/ f16 1 f22"/>
                <a:gd name="f43" fmla="*/ f15 1 f23"/>
                <a:gd name="f44" fmla="*/ f17 1 f23"/>
                <a:gd name="f45" fmla="*/ f33 1 f22"/>
                <a:gd name="f46" fmla="*/ f34 1 f23"/>
                <a:gd name="f47" fmla="*/ f35 1 f22"/>
                <a:gd name="f48" fmla="*/ f36 1 f23"/>
                <a:gd name="f49" fmla="*/ f37 1 f22"/>
                <a:gd name="f50" fmla="*/ f38 1 f23"/>
                <a:gd name="f51" fmla="*/ f39 1 f23"/>
                <a:gd name="f52" fmla="*/ f40 1 f23"/>
                <a:gd name="f53" fmla="*/ f41 f13 1"/>
                <a:gd name="f54" fmla="*/ f42 f13 1"/>
                <a:gd name="f55" fmla="*/ f44 f14 1"/>
                <a:gd name="f56" fmla="*/ f43 f14 1"/>
                <a:gd name="f57" fmla="*/ f45 f13 1"/>
                <a:gd name="f58" fmla="*/ f46 f14 1"/>
                <a:gd name="f59" fmla="*/ f47 f13 1"/>
                <a:gd name="f60" fmla="*/ f48 f14 1"/>
                <a:gd name="f61" fmla="*/ f49 f13 1"/>
                <a:gd name="f62" fmla="*/ f50 f14 1"/>
                <a:gd name="f63" fmla="*/ f51 f14 1"/>
                <a:gd name="f64" fmla="*/ f52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57" y="f58"/>
                </a:cxn>
                <a:cxn ang="f32">
                  <a:pos x="f59" y="f58"/>
                </a:cxn>
                <a:cxn ang="f32">
                  <a:pos x="f59" y="f60"/>
                </a:cxn>
                <a:cxn ang="f32">
                  <a:pos x="f61" y="f62"/>
                </a:cxn>
                <a:cxn ang="f32">
                  <a:pos x="f59" y="f63"/>
                </a:cxn>
                <a:cxn ang="f32">
                  <a:pos x="f59" y="f64"/>
                </a:cxn>
                <a:cxn ang="f32">
                  <a:pos x="f57" y="f64"/>
                </a:cxn>
                <a:cxn ang="f32">
                  <a:pos x="f57" y="f58"/>
                </a:cxn>
              </a:cxnLst>
              <a:rect l="f53" t="f56" r="f54" b="f55"/>
              <a:pathLst>
                <a:path w="1781626" h="1362472">
                  <a:moveTo>
                    <a:pt x="f5" y="f8"/>
                  </a:moveTo>
                  <a:lnTo>
                    <a:pt x="f9" y="f8"/>
                  </a:lnTo>
                  <a:lnTo>
                    <a:pt x="f9" y="f5"/>
                  </a:lnTo>
                  <a:lnTo>
                    <a:pt x="f6" y="f10"/>
                  </a:lnTo>
                  <a:lnTo>
                    <a:pt x="f9" y="f7"/>
                  </a:lnTo>
                  <a:lnTo>
                    <a:pt x="f9" y="f11"/>
                  </a:lnTo>
                  <a:lnTo>
                    <a:pt x="f5" y="f11"/>
                  </a:lnTo>
                  <a:lnTo>
                    <a:pt x="f5" y="f8"/>
                  </a:lnTo>
                  <a:close/>
                </a:path>
              </a:pathLst>
            </a:custGeom>
            <a:gradFill>
              <a:gsLst>
                <a:gs pos="0">
                  <a:srgbClr val="F38AC7"/>
                </a:gs>
                <a:gs pos="100000">
                  <a:srgbClr val="F5B9DB"/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6345" tIns="176662" rIns="517276" bIns="176662" anchor="t" anchorCtr="0" compatLnSpc="1">
              <a:noAutofit/>
            </a:bodyPr>
            <a:lstStyle/>
            <a:p>
              <a:pPr marL="57150" lvl="1" indent="-57150" defTabSz="444498">
                <a:lnSpc>
                  <a:spcPct val="90000"/>
                </a:lnSpc>
                <a:spcAft>
                  <a:spcPts val="200"/>
                </a:spcAft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000" dirty="0">
                  <a:solidFill>
                    <a:srgbClr val="000000"/>
                  </a:solidFill>
                  <a:latin typeface="Calibri"/>
                </a:rPr>
                <a:t>Crédito</a:t>
              </a:r>
            </a:p>
            <a:p>
              <a:pPr marL="57150" lvl="1" indent="-57150" defTabSz="444498">
                <a:lnSpc>
                  <a:spcPct val="90000"/>
                </a:lnSpc>
                <a:spcAft>
                  <a:spcPts val="200"/>
                </a:spcAft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000" dirty="0">
                  <a:solidFill>
                    <a:srgbClr val="000000"/>
                  </a:solidFill>
                  <a:latin typeface="Calibri"/>
                </a:rPr>
                <a:t>Liquidez</a:t>
              </a:r>
            </a:p>
            <a:p>
              <a:pPr marL="57150" lvl="1" indent="-57150" defTabSz="444498">
                <a:lnSpc>
                  <a:spcPct val="90000"/>
                </a:lnSpc>
                <a:spcAft>
                  <a:spcPts val="200"/>
                </a:spcAft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000" dirty="0">
                  <a:solidFill>
                    <a:srgbClr val="000000"/>
                  </a:solidFill>
                  <a:latin typeface="Calibri"/>
                </a:rPr>
                <a:t>De mercado</a:t>
              </a:r>
            </a:p>
            <a:p>
              <a:pPr marL="57150" lvl="1" indent="-57150" defTabSz="444498">
                <a:lnSpc>
                  <a:spcPct val="90000"/>
                </a:lnSpc>
                <a:spcAft>
                  <a:spcPts val="200"/>
                </a:spcAft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000" dirty="0" smtClean="0">
                  <a:solidFill>
                    <a:srgbClr val="000000"/>
                  </a:solidFill>
                  <a:latin typeface="Calibri"/>
                </a:rPr>
                <a:t>Operativo</a:t>
              </a:r>
            </a:p>
            <a:p>
              <a:pPr marL="57150" lvl="1" indent="-57150" defTabSz="444498">
                <a:lnSpc>
                  <a:spcPct val="90000"/>
                </a:lnSpc>
                <a:spcAft>
                  <a:spcPts val="200"/>
                </a:spcAft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000" dirty="0" smtClean="0">
                  <a:solidFill>
                    <a:srgbClr val="000000"/>
                  </a:solidFill>
                  <a:latin typeface="Calibri"/>
                </a:rPr>
                <a:t>Legal</a:t>
              </a:r>
              <a:endParaRPr lang="es-MX" sz="1000" dirty="0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17" name="Forma libre 16"/>
            <p:cNvSpPr/>
            <p:nvPr/>
          </p:nvSpPr>
          <p:spPr>
            <a:xfrm>
              <a:off x="4266645" y="1129640"/>
              <a:ext cx="1187750" cy="13624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87751"/>
                <a:gd name="f7" fmla="val 1362472"/>
                <a:gd name="f8" fmla="val 197962"/>
                <a:gd name="f9" fmla="val 88631"/>
                <a:gd name="f10" fmla="val 989789"/>
                <a:gd name="f11" fmla="val 1099120"/>
                <a:gd name="f12" fmla="val 1164510"/>
                <a:gd name="f13" fmla="val 1273841"/>
                <a:gd name="f14" fmla="+- 0 0 -90"/>
                <a:gd name="f15" fmla="*/ f3 1 1187751"/>
                <a:gd name="f16" fmla="*/ f4 1 1362472"/>
                <a:gd name="f17" fmla="val f5"/>
                <a:gd name="f18" fmla="val f6"/>
                <a:gd name="f19" fmla="val f7"/>
                <a:gd name="f20" fmla="*/ f14 f0 1"/>
                <a:gd name="f21" fmla="+- f19 0 f17"/>
                <a:gd name="f22" fmla="+- f18 0 f17"/>
                <a:gd name="f23" fmla="*/ f20 1 f2"/>
                <a:gd name="f24" fmla="*/ f22 1 1187751"/>
                <a:gd name="f25" fmla="*/ f21 1 1362472"/>
                <a:gd name="f26" fmla="*/ 0 f22 1"/>
                <a:gd name="f27" fmla="*/ 197962 f21 1"/>
                <a:gd name="f28" fmla="*/ 197962 f22 1"/>
                <a:gd name="f29" fmla="*/ 0 f21 1"/>
                <a:gd name="f30" fmla="*/ 989789 f22 1"/>
                <a:gd name="f31" fmla="*/ 1187751 f22 1"/>
                <a:gd name="f32" fmla="*/ 1164510 f21 1"/>
                <a:gd name="f33" fmla="*/ 1362472 f21 1"/>
                <a:gd name="f34" fmla="+- f23 0 f1"/>
                <a:gd name="f35" fmla="*/ f26 1 1187751"/>
                <a:gd name="f36" fmla="*/ f27 1 1362472"/>
                <a:gd name="f37" fmla="*/ f28 1 1187751"/>
                <a:gd name="f38" fmla="*/ f29 1 1362472"/>
                <a:gd name="f39" fmla="*/ f30 1 1187751"/>
                <a:gd name="f40" fmla="*/ f31 1 1187751"/>
                <a:gd name="f41" fmla="*/ f32 1 1362472"/>
                <a:gd name="f42" fmla="*/ f33 1 1362472"/>
                <a:gd name="f43" fmla="*/ f17 1 f24"/>
                <a:gd name="f44" fmla="*/ f18 1 f24"/>
                <a:gd name="f45" fmla="*/ f17 1 f25"/>
                <a:gd name="f46" fmla="*/ f19 1 f25"/>
                <a:gd name="f47" fmla="*/ f35 1 f24"/>
                <a:gd name="f48" fmla="*/ f36 1 f25"/>
                <a:gd name="f49" fmla="*/ f37 1 f24"/>
                <a:gd name="f50" fmla="*/ f38 1 f25"/>
                <a:gd name="f51" fmla="*/ f39 1 f24"/>
                <a:gd name="f52" fmla="*/ f40 1 f24"/>
                <a:gd name="f53" fmla="*/ f41 1 f25"/>
                <a:gd name="f54" fmla="*/ f42 1 f25"/>
                <a:gd name="f55" fmla="*/ f43 f15 1"/>
                <a:gd name="f56" fmla="*/ f44 f15 1"/>
                <a:gd name="f57" fmla="*/ f46 f16 1"/>
                <a:gd name="f58" fmla="*/ f45 f16 1"/>
                <a:gd name="f59" fmla="*/ f47 f15 1"/>
                <a:gd name="f60" fmla="*/ f48 f16 1"/>
                <a:gd name="f61" fmla="*/ f49 f15 1"/>
                <a:gd name="f62" fmla="*/ f50 f16 1"/>
                <a:gd name="f63" fmla="*/ f51 f15 1"/>
                <a:gd name="f64" fmla="*/ f52 f15 1"/>
                <a:gd name="f65" fmla="*/ f53 f16 1"/>
                <a:gd name="f66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59" y="f60"/>
                </a:cxn>
                <a:cxn ang="f34">
                  <a:pos x="f61" y="f62"/>
                </a:cxn>
                <a:cxn ang="f34">
                  <a:pos x="f63" y="f62"/>
                </a:cxn>
                <a:cxn ang="f34">
                  <a:pos x="f64" y="f60"/>
                </a:cxn>
                <a:cxn ang="f34">
                  <a:pos x="f64" y="f65"/>
                </a:cxn>
                <a:cxn ang="f34">
                  <a:pos x="f63" y="f66"/>
                </a:cxn>
                <a:cxn ang="f34">
                  <a:pos x="f61" y="f66"/>
                </a:cxn>
                <a:cxn ang="f34">
                  <a:pos x="f59" y="f65"/>
                </a:cxn>
                <a:cxn ang="f34">
                  <a:pos x="f59" y="f60"/>
                </a:cxn>
              </a:cxnLst>
              <a:rect l="f55" t="f58" r="f56" b="f57"/>
              <a:pathLst>
                <a:path w="1187751" h="1362472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gradFill>
              <a:gsLst>
                <a:gs pos="0">
                  <a:srgbClr val="7F005B"/>
                </a:gs>
                <a:gs pos="100000">
                  <a:srgbClr val="B80086"/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111319" tIns="84655" rIns="111319" bIns="84655" anchor="ctr" anchorCtr="1" compatLnSpc="1">
              <a:noAutofit/>
            </a:bodyPr>
            <a:lstStyle/>
            <a:p>
              <a:pPr algn="ctr" defTabSz="622304">
                <a:lnSpc>
                  <a:spcPct val="90000"/>
                </a:lnSpc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400" b="1">
                  <a:solidFill>
                    <a:srgbClr val="FFFFFF"/>
                  </a:solidFill>
                  <a:latin typeface="Calibri"/>
                </a:rPr>
                <a:t>Todas las áreas de riesgo</a:t>
              </a:r>
            </a:p>
          </p:txBody>
        </p:sp>
      </p:grpSp>
      <p:grpSp>
        <p:nvGrpSpPr>
          <p:cNvPr id="18" name="14 Diagrama"/>
          <p:cNvGrpSpPr/>
          <p:nvPr/>
        </p:nvGrpSpPr>
        <p:grpSpPr>
          <a:xfrm>
            <a:off x="4290574" y="2698781"/>
            <a:ext cx="3165908" cy="1224134"/>
            <a:chOff x="4419542" y="2559661"/>
            <a:chExt cx="3165908" cy="1224134"/>
          </a:xfrm>
        </p:grpSpPr>
        <p:sp>
          <p:nvSpPr>
            <p:cNvPr id="19" name="Forma libre 18"/>
            <p:cNvSpPr/>
            <p:nvPr/>
          </p:nvSpPr>
          <p:spPr>
            <a:xfrm>
              <a:off x="5685903" y="2559661"/>
              <a:ext cx="1899547" cy="12241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9550"/>
                <a:gd name="f7" fmla="val 1224136"/>
                <a:gd name="f8" fmla="val 153017"/>
                <a:gd name="f9" fmla="val 1287482"/>
                <a:gd name="f10" fmla="val 612068"/>
                <a:gd name="f11" fmla="val 1071119"/>
                <a:gd name="f12" fmla="+- 0 0 -90"/>
                <a:gd name="f13" fmla="*/ f3 1 1899550"/>
                <a:gd name="f14" fmla="*/ f4 1 1224136"/>
                <a:gd name="f15" fmla="val f5"/>
                <a:gd name="f16" fmla="val f6"/>
                <a:gd name="f17" fmla="val f7"/>
                <a:gd name="f18" fmla="*/ f12 f0 1"/>
                <a:gd name="f19" fmla="+- f17 0 f15"/>
                <a:gd name="f20" fmla="+- f16 0 f15"/>
                <a:gd name="f21" fmla="*/ f18 1 f2"/>
                <a:gd name="f22" fmla="*/ f20 1 1899550"/>
                <a:gd name="f23" fmla="*/ f19 1 1224136"/>
                <a:gd name="f24" fmla="*/ 0 f20 1"/>
                <a:gd name="f25" fmla="*/ 153017 f19 1"/>
                <a:gd name="f26" fmla="*/ 1287482 f20 1"/>
                <a:gd name="f27" fmla="*/ 0 f19 1"/>
                <a:gd name="f28" fmla="*/ 1899550 f20 1"/>
                <a:gd name="f29" fmla="*/ 612068 f19 1"/>
                <a:gd name="f30" fmla="*/ 1224136 f19 1"/>
                <a:gd name="f31" fmla="*/ 1071119 f19 1"/>
                <a:gd name="f32" fmla="+- f21 0 f1"/>
                <a:gd name="f33" fmla="*/ f24 1 1899550"/>
                <a:gd name="f34" fmla="*/ f25 1 1224136"/>
                <a:gd name="f35" fmla="*/ f26 1 1899550"/>
                <a:gd name="f36" fmla="*/ f27 1 1224136"/>
                <a:gd name="f37" fmla="*/ f28 1 1899550"/>
                <a:gd name="f38" fmla="*/ f29 1 1224136"/>
                <a:gd name="f39" fmla="*/ f30 1 1224136"/>
                <a:gd name="f40" fmla="*/ f31 1 1224136"/>
                <a:gd name="f41" fmla="*/ f15 1 f22"/>
                <a:gd name="f42" fmla="*/ f16 1 f22"/>
                <a:gd name="f43" fmla="*/ f15 1 f23"/>
                <a:gd name="f44" fmla="*/ f17 1 f23"/>
                <a:gd name="f45" fmla="*/ f33 1 f22"/>
                <a:gd name="f46" fmla="*/ f34 1 f23"/>
                <a:gd name="f47" fmla="*/ f35 1 f22"/>
                <a:gd name="f48" fmla="*/ f36 1 f23"/>
                <a:gd name="f49" fmla="*/ f37 1 f22"/>
                <a:gd name="f50" fmla="*/ f38 1 f23"/>
                <a:gd name="f51" fmla="*/ f39 1 f23"/>
                <a:gd name="f52" fmla="*/ f40 1 f23"/>
                <a:gd name="f53" fmla="*/ f41 f13 1"/>
                <a:gd name="f54" fmla="*/ f42 f13 1"/>
                <a:gd name="f55" fmla="*/ f44 f14 1"/>
                <a:gd name="f56" fmla="*/ f43 f14 1"/>
                <a:gd name="f57" fmla="*/ f45 f13 1"/>
                <a:gd name="f58" fmla="*/ f46 f14 1"/>
                <a:gd name="f59" fmla="*/ f47 f13 1"/>
                <a:gd name="f60" fmla="*/ f48 f14 1"/>
                <a:gd name="f61" fmla="*/ f49 f13 1"/>
                <a:gd name="f62" fmla="*/ f50 f14 1"/>
                <a:gd name="f63" fmla="*/ f51 f14 1"/>
                <a:gd name="f64" fmla="*/ f52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57" y="f58"/>
                </a:cxn>
                <a:cxn ang="f32">
                  <a:pos x="f59" y="f58"/>
                </a:cxn>
                <a:cxn ang="f32">
                  <a:pos x="f59" y="f60"/>
                </a:cxn>
                <a:cxn ang="f32">
                  <a:pos x="f61" y="f62"/>
                </a:cxn>
                <a:cxn ang="f32">
                  <a:pos x="f59" y="f63"/>
                </a:cxn>
                <a:cxn ang="f32">
                  <a:pos x="f59" y="f64"/>
                </a:cxn>
                <a:cxn ang="f32">
                  <a:pos x="f57" y="f64"/>
                </a:cxn>
                <a:cxn ang="f32">
                  <a:pos x="f57" y="f58"/>
                </a:cxn>
              </a:cxnLst>
              <a:rect l="f53" t="f56" r="f54" b="f55"/>
              <a:pathLst>
                <a:path w="1899550" h="1224136">
                  <a:moveTo>
                    <a:pt x="f5" y="f8"/>
                  </a:moveTo>
                  <a:lnTo>
                    <a:pt x="f9" y="f8"/>
                  </a:lnTo>
                  <a:lnTo>
                    <a:pt x="f9" y="f5"/>
                  </a:lnTo>
                  <a:lnTo>
                    <a:pt x="f6" y="f10"/>
                  </a:lnTo>
                  <a:lnTo>
                    <a:pt x="f9" y="f7"/>
                  </a:lnTo>
                  <a:lnTo>
                    <a:pt x="f9" y="f11"/>
                  </a:lnTo>
                  <a:lnTo>
                    <a:pt x="f5" y="f11"/>
                  </a:lnTo>
                  <a:lnTo>
                    <a:pt x="f5" y="f8"/>
                  </a:lnTo>
                  <a:close/>
                </a:path>
              </a:pathLst>
            </a:custGeom>
            <a:gradFill>
              <a:gsLst>
                <a:gs pos="0">
                  <a:srgbClr val="8FA7DC"/>
                </a:gs>
                <a:gs pos="100000">
                  <a:srgbClr val="BCC9E7"/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6986" tIns="160001" rIns="466033" bIns="160001" anchor="t" anchorCtr="0" compatLnSpc="1">
              <a:noAutofit/>
            </a:bodyPr>
            <a:lstStyle/>
            <a:p>
              <a:pPr marL="57150" lvl="1" indent="-57150" defTabSz="488947"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100" dirty="0" smtClean="0">
                  <a:solidFill>
                    <a:srgbClr val="000000"/>
                  </a:solidFill>
                  <a:latin typeface="Calibri"/>
                </a:rPr>
                <a:t>La Cooperativa</a:t>
              </a:r>
            </a:p>
            <a:p>
              <a:pPr marL="57150" lvl="1" indent="-57150" defTabSz="488947"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100" kern="0" dirty="0" smtClean="0">
                  <a:solidFill>
                    <a:srgbClr val="000000"/>
                  </a:solidFill>
                  <a:latin typeface="Calibri"/>
                </a:rPr>
                <a:t>Regulación</a:t>
              </a:r>
              <a:endParaRPr lang="es-MX" sz="1100" dirty="0">
                <a:solidFill>
                  <a:srgbClr val="000000"/>
                </a:solidFill>
                <a:latin typeface="Calibri"/>
              </a:endParaRPr>
            </a:p>
            <a:p>
              <a:pPr marL="57150" lvl="1" indent="-57150" defTabSz="488947"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100" dirty="0">
                  <a:solidFill>
                    <a:srgbClr val="000000"/>
                  </a:solidFill>
                  <a:latin typeface="Calibri"/>
                </a:rPr>
                <a:t>Supervisor sector</a:t>
              </a:r>
            </a:p>
            <a:p>
              <a:pPr marL="57150" lvl="1" indent="-57150" defTabSz="488947"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100" dirty="0">
                  <a:solidFill>
                    <a:srgbClr val="000000"/>
                  </a:solidFill>
                  <a:latin typeface="Calibri"/>
                </a:rPr>
                <a:t>Fondo de Protección</a:t>
              </a:r>
            </a:p>
          </p:txBody>
        </p:sp>
        <p:sp>
          <p:nvSpPr>
            <p:cNvPr id="20" name="Forma libre 19"/>
            <p:cNvSpPr/>
            <p:nvPr/>
          </p:nvSpPr>
          <p:spPr>
            <a:xfrm>
              <a:off x="4419542" y="2559661"/>
              <a:ext cx="1266361" cy="12241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66366"/>
                <a:gd name="f7" fmla="val 1224136"/>
                <a:gd name="f8" fmla="val 204027"/>
                <a:gd name="f9" fmla="val 91346"/>
                <a:gd name="f10" fmla="val 1062339"/>
                <a:gd name="f11" fmla="val 1175020"/>
                <a:gd name="f12" fmla="val 1020109"/>
                <a:gd name="f13" fmla="val 1132790"/>
                <a:gd name="f14" fmla="+- 0 0 -90"/>
                <a:gd name="f15" fmla="*/ f3 1 1266366"/>
                <a:gd name="f16" fmla="*/ f4 1 1224136"/>
                <a:gd name="f17" fmla="val f5"/>
                <a:gd name="f18" fmla="val f6"/>
                <a:gd name="f19" fmla="val f7"/>
                <a:gd name="f20" fmla="*/ f14 f0 1"/>
                <a:gd name="f21" fmla="+- f19 0 f17"/>
                <a:gd name="f22" fmla="+- f18 0 f17"/>
                <a:gd name="f23" fmla="*/ f20 1 f2"/>
                <a:gd name="f24" fmla="*/ f22 1 1266366"/>
                <a:gd name="f25" fmla="*/ f21 1 1224136"/>
                <a:gd name="f26" fmla="*/ 0 f22 1"/>
                <a:gd name="f27" fmla="*/ 204027 f21 1"/>
                <a:gd name="f28" fmla="*/ 204027 f22 1"/>
                <a:gd name="f29" fmla="*/ 0 f21 1"/>
                <a:gd name="f30" fmla="*/ 1062339 f22 1"/>
                <a:gd name="f31" fmla="*/ 1266366 f22 1"/>
                <a:gd name="f32" fmla="*/ 1020109 f21 1"/>
                <a:gd name="f33" fmla="*/ 1224136 f21 1"/>
                <a:gd name="f34" fmla="+- f23 0 f1"/>
                <a:gd name="f35" fmla="*/ f26 1 1266366"/>
                <a:gd name="f36" fmla="*/ f27 1 1224136"/>
                <a:gd name="f37" fmla="*/ f28 1 1266366"/>
                <a:gd name="f38" fmla="*/ f29 1 1224136"/>
                <a:gd name="f39" fmla="*/ f30 1 1266366"/>
                <a:gd name="f40" fmla="*/ f31 1 1266366"/>
                <a:gd name="f41" fmla="*/ f32 1 1224136"/>
                <a:gd name="f42" fmla="*/ f33 1 1224136"/>
                <a:gd name="f43" fmla="*/ f17 1 f24"/>
                <a:gd name="f44" fmla="*/ f18 1 f24"/>
                <a:gd name="f45" fmla="*/ f17 1 f25"/>
                <a:gd name="f46" fmla="*/ f19 1 f25"/>
                <a:gd name="f47" fmla="*/ f35 1 f24"/>
                <a:gd name="f48" fmla="*/ f36 1 f25"/>
                <a:gd name="f49" fmla="*/ f37 1 f24"/>
                <a:gd name="f50" fmla="*/ f38 1 f25"/>
                <a:gd name="f51" fmla="*/ f39 1 f24"/>
                <a:gd name="f52" fmla="*/ f40 1 f24"/>
                <a:gd name="f53" fmla="*/ f41 1 f25"/>
                <a:gd name="f54" fmla="*/ f42 1 f25"/>
                <a:gd name="f55" fmla="*/ f43 f15 1"/>
                <a:gd name="f56" fmla="*/ f44 f15 1"/>
                <a:gd name="f57" fmla="*/ f46 f16 1"/>
                <a:gd name="f58" fmla="*/ f45 f16 1"/>
                <a:gd name="f59" fmla="*/ f47 f15 1"/>
                <a:gd name="f60" fmla="*/ f48 f16 1"/>
                <a:gd name="f61" fmla="*/ f49 f15 1"/>
                <a:gd name="f62" fmla="*/ f50 f16 1"/>
                <a:gd name="f63" fmla="*/ f51 f15 1"/>
                <a:gd name="f64" fmla="*/ f52 f15 1"/>
                <a:gd name="f65" fmla="*/ f53 f16 1"/>
                <a:gd name="f66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59" y="f60"/>
                </a:cxn>
                <a:cxn ang="f34">
                  <a:pos x="f61" y="f62"/>
                </a:cxn>
                <a:cxn ang="f34">
                  <a:pos x="f63" y="f62"/>
                </a:cxn>
                <a:cxn ang="f34">
                  <a:pos x="f64" y="f60"/>
                </a:cxn>
                <a:cxn ang="f34">
                  <a:pos x="f64" y="f65"/>
                </a:cxn>
                <a:cxn ang="f34">
                  <a:pos x="f63" y="f66"/>
                </a:cxn>
                <a:cxn ang="f34">
                  <a:pos x="f61" y="f66"/>
                </a:cxn>
                <a:cxn ang="f34">
                  <a:pos x="f59" y="f65"/>
                </a:cxn>
                <a:cxn ang="f34">
                  <a:pos x="f59" y="f60"/>
                </a:cxn>
              </a:cxnLst>
              <a:rect l="f55" t="f58" r="f56" b="f57"/>
              <a:pathLst>
                <a:path w="1266366" h="1224136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gradFill>
              <a:gsLst>
                <a:gs pos="0">
                  <a:srgbClr val="00346B"/>
                </a:gs>
                <a:gs pos="100000">
                  <a:srgbClr val="004F9C"/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113092" tIns="86429" rIns="113092" bIns="86429" anchor="ctr" anchorCtr="1" compatLnSpc="1">
              <a:noAutofit/>
            </a:bodyPr>
            <a:lstStyle/>
            <a:p>
              <a:pPr algn="ctr" defTabSz="622304">
                <a:lnSpc>
                  <a:spcPct val="90000"/>
                </a:lnSpc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400" b="1">
                  <a:solidFill>
                    <a:srgbClr val="FFFFFF"/>
                  </a:solidFill>
                  <a:latin typeface="Calibri"/>
                </a:rPr>
                <a:t>Estandari-zadas y aprobadas entre:</a:t>
              </a:r>
            </a:p>
          </p:txBody>
        </p:sp>
      </p:grpSp>
      <p:grpSp>
        <p:nvGrpSpPr>
          <p:cNvPr id="21" name="15 Diagrama"/>
          <p:cNvGrpSpPr/>
          <p:nvPr/>
        </p:nvGrpSpPr>
        <p:grpSpPr>
          <a:xfrm>
            <a:off x="4290574" y="4006995"/>
            <a:ext cx="3065214" cy="1167908"/>
            <a:chOff x="4419542" y="3867875"/>
            <a:chExt cx="3065214" cy="1167908"/>
          </a:xfrm>
        </p:grpSpPr>
        <p:sp>
          <p:nvSpPr>
            <p:cNvPr id="22" name="Forma libre 21"/>
            <p:cNvSpPr/>
            <p:nvPr/>
          </p:nvSpPr>
          <p:spPr>
            <a:xfrm>
              <a:off x="5645624" y="3867875"/>
              <a:ext cx="1839132" cy="11679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9135"/>
                <a:gd name="f7" fmla="val 1167904"/>
                <a:gd name="f8" fmla="val 145988"/>
                <a:gd name="f9" fmla="val 1255183"/>
                <a:gd name="f10" fmla="val 583952"/>
                <a:gd name="f11" fmla="val 1021916"/>
                <a:gd name="f12" fmla="+- 0 0 -90"/>
                <a:gd name="f13" fmla="*/ f3 1 1839135"/>
                <a:gd name="f14" fmla="*/ f4 1 1167904"/>
                <a:gd name="f15" fmla="val f5"/>
                <a:gd name="f16" fmla="val f6"/>
                <a:gd name="f17" fmla="val f7"/>
                <a:gd name="f18" fmla="*/ f12 f0 1"/>
                <a:gd name="f19" fmla="+- f17 0 f15"/>
                <a:gd name="f20" fmla="+- f16 0 f15"/>
                <a:gd name="f21" fmla="*/ f18 1 f2"/>
                <a:gd name="f22" fmla="*/ f20 1 1839135"/>
                <a:gd name="f23" fmla="*/ f19 1 1167904"/>
                <a:gd name="f24" fmla="*/ 0 f20 1"/>
                <a:gd name="f25" fmla="*/ 145988 f19 1"/>
                <a:gd name="f26" fmla="*/ 1255183 f20 1"/>
                <a:gd name="f27" fmla="*/ 0 f19 1"/>
                <a:gd name="f28" fmla="*/ 1839135 f20 1"/>
                <a:gd name="f29" fmla="*/ 583952 f19 1"/>
                <a:gd name="f30" fmla="*/ 1167904 f19 1"/>
                <a:gd name="f31" fmla="*/ 1021916 f19 1"/>
                <a:gd name="f32" fmla="+- f21 0 f1"/>
                <a:gd name="f33" fmla="*/ f24 1 1839135"/>
                <a:gd name="f34" fmla="*/ f25 1 1167904"/>
                <a:gd name="f35" fmla="*/ f26 1 1839135"/>
                <a:gd name="f36" fmla="*/ f27 1 1167904"/>
                <a:gd name="f37" fmla="*/ f28 1 1839135"/>
                <a:gd name="f38" fmla="*/ f29 1 1167904"/>
                <a:gd name="f39" fmla="*/ f30 1 1167904"/>
                <a:gd name="f40" fmla="*/ f31 1 1167904"/>
                <a:gd name="f41" fmla="*/ f15 1 f22"/>
                <a:gd name="f42" fmla="*/ f16 1 f22"/>
                <a:gd name="f43" fmla="*/ f15 1 f23"/>
                <a:gd name="f44" fmla="*/ f17 1 f23"/>
                <a:gd name="f45" fmla="*/ f33 1 f22"/>
                <a:gd name="f46" fmla="*/ f34 1 f23"/>
                <a:gd name="f47" fmla="*/ f35 1 f22"/>
                <a:gd name="f48" fmla="*/ f36 1 f23"/>
                <a:gd name="f49" fmla="*/ f37 1 f22"/>
                <a:gd name="f50" fmla="*/ f38 1 f23"/>
                <a:gd name="f51" fmla="*/ f39 1 f23"/>
                <a:gd name="f52" fmla="*/ f40 1 f23"/>
                <a:gd name="f53" fmla="*/ f41 f13 1"/>
                <a:gd name="f54" fmla="*/ f42 f13 1"/>
                <a:gd name="f55" fmla="*/ f44 f14 1"/>
                <a:gd name="f56" fmla="*/ f43 f14 1"/>
                <a:gd name="f57" fmla="*/ f45 f13 1"/>
                <a:gd name="f58" fmla="*/ f46 f14 1"/>
                <a:gd name="f59" fmla="*/ f47 f13 1"/>
                <a:gd name="f60" fmla="*/ f48 f14 1"/>
                <a:gd name="f61" fmla="*/ f49 f13 1"/>
                <a:gd name="f62" fmla="*/ f50 f14 1"/>
                <a:gd name="f63" fmla="*/ f51 f14 1"/>
                <a:gd name="f64" fmla="*/ f52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57" y="f58"/>
                </a:cxn>
                <a:cxn ang="f32">
                  <a:pos x="f59" y="f58"/>
                </a:cxn>
                <a:cxn ang="f32">
                  <a:pos x="f59" y="f60"/>
                </a:cxn>
                <a:cxn ang="f32">
                  <a:pos x="f61" y="f62"/>
                </a:cxn>
                <a:cxn ang="f32">
                  <a:pos x="f59" y="f63"/>
                </a:cxn>
                <a:cxn ang="f32">
                  <a:pos x="f59" y="f64"/>
                </a:cxn>
                <a:cxn ang="f32">
                  <a:pos x="f57" y="f64"/>
                </a:cxn>
                <a:cxn ang="f32">
                  <a:pos x="f57" y="f58"/>
                </a:cxn>
              </a:cxnLst>
              <a:rect l="f53" t="f56" r="f54" b="f55"/>
              <a:pathLst>
                <a:path w="1839135" h="1167904">
                  <a:moveTo>
                    <a:pt x="f5" y="f8"/>
                  </a:moveTo>
                  <a:lnTo>
                    <a:pt x="f9" y="f8"/>
                  </a:lnTo>
                  <a:lnTo>
                    <a:pt x="f9" y="f5"/>
                  </a:lnTo>
                  <a:lnTo>
                    <a:pt x="f6" y="f10"/>
                  </a:lnTo>
                  <a:lnTo>
                    <a:pt x="f9" y="f7"/>
                  </a:lnTo>
                  <a:lnTo>
                    <a:pt x="f9" y="f11"/>
                  </a:lnTo>
                  <a:lnTo>
                    <a:pt x="f5" y="f11"/>
                  </a:lnTo>
                  <a:lnTo>
                    <a:pt x="f5" y="f8"/>
                  </a:lnTo>
                  <a:close/>
                </a:path>
              </a:pathLst>
            </a:custGeom>
            <a:gradFill>
              <a:gsLst>
                <a:gs pos="0">
                  <a:srgbClr val="FFDE80"/>
                </a:gs>
                <a:gs pos="100000">
                  <a:srgbClr val="FFE8B3"/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8257" tIns="154240" rIns="446218" bIns="154240" anchor="t" anchorCtr="0" compatLnSpc="1">
              <a:noAutofit/>
            </a:bodyPr>
            <a:lstStyle/>
            <a:p>
              <a:pPr marL="114300" lvl="1" indent="-114300" defTabSz="577845">
                <a:lnSpc>
                  <a:spcPct val="90000"/>
                </a:lnSpc>
                <a:spcAft>
                  <a:spcPts val="200"/>
                </a:spcAft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300" dirty="0">
                  <a:solidFill>
                    <a:srgbClr val="000000"/>
                  </a:solidFill>
                  <a:latin typeface="Calibri"/>
                </a:rPr>
                <a:t>Alerta Temprana </a:t>
              </a:r>
              <a:endParaRPr lang="es-MX" sz="1000" dirty="0">
                <a:solidFill>
                  <a:srgbClr val="000000"/>
                </a:solidFill>
                <a:latin typeface="Calibri"/>
              </a:endParaRPr>
            </a:p>
            <a:p>
              <a:pPr marL="114300" lvl="1" indent="-114300" defTabSz="577845">
                <a:lnSpc>
                  <a:spcPct val="90000"/>
                </a:lnSpc>
                <a:spcAft>
                  <a:spcPts val="200"/>
                </a:spcAft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300" dirty="0">
                  <a:solidFill>
                    <a:srgbClr val="000000"/>
                  </a:solidFill>
                  <a:latin typeface="Calibri"/>
                </a:rPr>
                <a:t>SCI, </a:t>
              </a:r>
              <a:r>
                <a:rPr lang="es-MX" sz="1300" dirty="0" smtClean="0">
                  <a:solidFill>
                    <a:srgbClr val="000000"/>
                  </a:solidFill>
                  <a:latin typeface="Calibri"/>
                </a:rPr>
                <a:t>SAC, SICURIC</a:t>
              </a:r>
              <a:endParaRPr lang="es-MX" sz="1300" kern="0" dirty="0">
                <a:solidFill>
                  <a:srgbClr val="000000"/>
                </a:solidFill>
                <a:latin typeface="Calibri"/>
              </a:endParaRPr>
            </a:p>
            <a:p>
              <a:pPr marL="114300" lvl="1" indent="-114300" defTabSz="577845">
                <a:lnSpc>
                  <a:spcPct val="90000"/>
                </a:lnSpc>
                <a:spcAft>
                  <a:spcPts val="200"/>
                </a:spcAft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300" dirty="0" smtClean="0">
                  <a:solidFill>
                    <a:srgbClr val="000000"/>
                  </a:solidFill>
                  <a:latin typeface="Calibri"/>
                </a:rPr>
                <a:t>MRO; inventarios</a:t>
              </a:r>
            </a:p>
            <a:p>
              <a:pPr marL="114300" lvl="1" indent="-114300" defTabSz="577845">
                <a:lnSpc>
                  <a:spcPct val="90000"/>
                </a:lnSpc>
                <a:spcAft>
                  <a:spcPts val="200"/>
                </a:spcAft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300" dirty="0" smtClean="0">
                  <a:solidFill>
                    <a:srgbClr val="000000"/>
                  </a:solidFill>
                  <a:latin typeface="Calibri"/>
                </a:rPr>
                <a:t>Cálculos</a:t>
              </a:r>
              <a:endParaRPr lang="es-MX" sz="1300" dirty="0">
                <a:solidFill>
                  <a:srgbClr val="000000"/>
                </a:solidFill>
                <a:latin typeface="Calibri"/>
              </a:endParaRPr>
            </a:p>
          </p:txBody>
        </p:sp>
        <p:sp>
          <p:nvSpPr>
            <p:cNvPr id="23" name="Forma libre 22"/>
            <p:cNvSpPr/>
            <p:nvPr/>
          </p:nvSpPr>
          <p:spPr>
            <a:xfrm>
              <a:off x="4419542" y="3867875"/>
              <a:ext cx="1226091" cy="11679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26090"/>
                <a:gd name="f7" fmla="val 1167904"/>
                <a:gd name="f8" fmla="val 194655"/>
                <a:gd name="f9" fmla="val 87150"/>
                <a:gd name="f10" fmla="val 1031435"/>
                <a:gd name="f11" fmla="val 1138940"/>
                <a:gd name="f12" fmla="val 973249"/>
                <a:gd name="f13" fmla="val 1080754"/>
                <a:gd name="f14" fmla="+- 0 0 -90"/>
                <a:gd name="f15" fmla="*/ f3 1 1226090"/>
                <a:gd name="f16" fmla="*/ f4 1 1167904"/>
                <a:gd name="f17" fmla="val f5"/>
                <a:gd name="f18" fmla="val f6"/>
                <a:gd name="f19" fmla="val f7"/>
                <a:gd name="f20" fmla="*/ f14 f0 1"/>
                <a:gd name="f21" fmla="+- f19 0 f17"/>
                <a:gd name="f22" fmla="+- f18 0 f17"/>
                <a:gd name="f23" fmla="*/ f20 1 f2"/>
                <a:gd name="f24" fmla="*/ f22 1 1226090"/>
                <a:gd name="f25" fmla="*/ f21 1 1167904"/>
                <a:gd name="f26" fmla="*/ 0 f22 1"/>
                <a:gd name="f27" fmla="*/ 194655 f21 1"/>
                <a:gd name="f28" fmla="*/ 194655 f22 1"/>
                <a:gd name="f29" fmla="*/ 0 f21 1"/>
                <a:gd name="f30" fmla="*/ 1031435 f22 1"/>
                <a:gd name="f31" fmla="*/ 1226090 f22 1"/>
                <a:gd name="f32" fmla="*/ 973249 f21 1"/>
                <a:gd name="f33" fmla="*/ 1167904 f21 1"/>
                <a:gd name="f34" fmla="+- f23 0 f1"/>
                <a:gd name="f35" fmla="*/ f26 1 1226090"/>
                <a:gd name="f36" fmla="*/ f27 1 1167904"/>
                <a:gd name="f37" fmla="*/ f28 1 1226090"/>
                <a:gd name="f38" fmla="*/ f29 1 1167904"/>
                <a:gd name="f39" fmla="*/ f30 1 1226090"/>
                <a:gd name="f40" fmla="*/ f31 1 1226090"/>
                <a:gd name="f41" fmla="*/ f32 1 1167904"/>
                <a:gd name="f42" fmla="*/ f33 1 1167904"/>
                <a:gd name="f43" fmla="*/ f17 1 f24"/>
                <a:gd name="f44" fmla="*/ f18 1 f24"/>
                <a:gd name="f45" fmla="*/ f17 1 f25"/>
                <a:gd name="f46" fmla="*/ f19 1 f25"/>
                <a:gd name="f47" fmla="*/ f35 1 f24"/>
                <a:gd name="f48" fmla="*/ f36 1 f25"/>
                <a:gd name="f49" fmla="*/ f37 1 f24"/>
                <a:gd name="f50" fmla="*/ f38 1 f25"/>
                <a:gd name="f51" fmla="*/ f39 1 f24"/>
                <a:gd name="f52" fmla="*/ f40 1 f24"/>
                <a:gd name="f53" fmla="*/ f41 1 f25"/>
                <a:gd name="f54" fmla="*/ f42 1 f25"/>
                <a:gd name="f55" fmla="*/ f43 f15 1"/>
                <a:gd name="f56" fmla="*/ f44 f15 1"/>
                <a:gd name="f57" fmla="*/ f46 f16 1"/>
                <a:gd name="f58" fmla="*/ f45 f16 1"/>
                <a:gd name="f59" fmla="*/ f47 f15 1"/>
                <a:gd name="f60" fmla="*/ f48 f16 1"/>
                <a:gd name="f61" fmla="*/ f49 f15 1"/>
                <a:gd name="f62" fmla="*/ f50 f16 1"/>
                <a:gd name="f63" fmla="*/ f51 f15 1"/>
                <a:gd name="f64" fmla="*/ f52 f15 1"/>
                <a:gd name="f65" fmla="*/ f53 f16 1"/>
                <a:gd name="f66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59" y="f60"/>
                </a:cxn>
                <a:cxn ang="f34">
                  <a:pos x="f61" y="f62"/>
                </a:cxn>
                <a:cxn ang="f34">
                  <a:pos x="f63" y="f62"/>
                </a:cxn>
                <a:cxn ang="f34">
                  <a:pos x="f64" y="f60"/>
                </a:cxn>
                <a:cxn ang="f34">
                  <a:pos x="f64" y="f65"/>
                </a:cxn>
                <a:cxn ang="f34">
                  <a:pos x="f63" y="f66"/>
                </a:cxn>
                <a:cxn ang="f34">
                  <a:pos x="f61" y="f66"/>
                </a:cxn>
                <a:cxn ang="f34">
                  <a:pos x="f59" y="f65"/>
                </a:cxn>
                <a:cxn ang="f34">
                  <a:pos x="f59" y="f60"/>
                </a:cxn>
              </a:cxnLst>
              <a:rect l="f55" t="f58" r="f56" b="f57"/>
              <a:pathLst>
                <a:path w="1226090" h="1167904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gradFill>
              <a:gsLst>
                <a:gs pos="0">
                  <a:srgbClr val="A07400"/>
                </a:gs>
                <a:gs pos="100000">
                  <a:srgbClr val="E6A900"/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102732" tIns="79872" rIns="102732" bIns="79872" anchor="ctr" anchorCtr="1" compatLnSpc="1">
              <a:noAutofit/>
            </a:bodyPr>
            <a:lstStyle/>
            <a:p>
              <a:pPr algn="ctr" defTabSz="533396">
                <a:lnSpc>
                  <a:spcPct val="90000"/>
                </a:lnSpc>
                <a:spcAft>
                  <a:spcPts val="5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200" b="1">
                  <a:solidFill>
                    <a:srgbClr val="FFFFFF"/>
                  </a:solidFill>
                  <a:latin typeface="Calibri"/>
                </a:rPr>
                <a:t>Herramientas inter-relacionadas</a:t>
              </a:r>
            </a:p>
          </p:txBody>
        </p:sp>
      </p:grpSp>
      <p:grpSp>
        <p:nvGrpSpPr>
          <p:cNvPr id="24" name="16 Diagrama"/>
          <p:cNvGrpSpPr/>
          <p:nvPr/>
        </p:nvGrpSpPr>
        <p:grpSpPr>
          <a:xfrm>
            <a:off x="3642520" y="5215640"/>
            <a:ext cx="3036649" cy="1607570"/>
            <a:chOff x="3771488" y="5076520"/>
            <a:chExt cx="3036649" cy="1607570"/>
          </a:xfrm>
        </p:grpSpPr>
        <p:sp>
          <p:nvSpPr>
            <p:cNvPr id="25" name="Rectángulo 24"/>
            <p:cNvSpPr/>
            <p:nvPr/>
          </p:nvSpPr>
          <p:spPr>
            <a:xfrm>
              <a:off x="3771488" y="5076520"/>
              <a:ext cx="3036640" cy="1607570"/>
            </a:xfrm>
            <a:prstGeom prst="rect">
              <a:avLst/>
            </a:prstGeom>
            <a:noFill/>
            <a:ln w="9528" cap="flat">
              <a:solidFill>
                <a:srgbClr val="006600"/>
              </a:solidFill>
              <a:prstDash val="solid"/>
              <a:miter/>
            </a:ln>
          </p:spPr>
          <p:txBody>
            <a:bodyPr lIns="0" tIns="0" rIns="0" bIns="0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s-MX">
                <a:solidFill>
                  <a:srgbClr val="000000"/>
                </a:solidFill>
              </a:endParaRPr>
            </a:p>
          </p:txBody>
        </p:sp>
        <p:sp>
          <p:nvSpPr>
            <p:cNvPr id="26" name="Forma libre 25"/>
            <p:cNvSpPr/>
            <p:nvPr/>
          </p:nvSpPr>
          <p:spPr>
            <a:xfrm>
              <a:off x="4986150" y="5076520"/>
              <a:ext cx="1821987" cy="16075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1984"/>
                <a:gd name="f7" fmla="val 1607574"/>
                <a:gd name="f8" fmla="val 200947"/>
                <a:gd name="f9" fmla="val 1018197"/>
                <a:gd name="f10" fmla="val 803787"/>
                <a:gd name="f11" fmla="val 1406627"/>
                <a:gd name="f12" fmla="+- 0 0 -90"/>
                <a:gd name="f13" fmla="*/ f3 1 1821984"/>
                <a:gd name="f14" fmla="*/ f4 1 1607574"/>
                <a:gd name="f15" fmla="val f5"/>
                <a:gd name="f16" fmla="val f6"/>
                <a:gd name="f17" fmla="val f7"/>
                <a:gd name="f18" fmla="*/ f12 f0 1"/>
                <a:gd name="f19" fmla="+- f17 0 f15"/>
                <a:gd name="f20" fmla="+- f16 0 f15"/>
                <a:gd name="f21" fmla="*/ f18 1 f2"/>
                <a:gd name="f22" fmla="*/ f20 1 1821984"/>
                <a:gd name="f23" fmla="*/ f19 1 1607574"/>
                <a:gd name="f24" fmla="*/ 0 f20 1"/>
                <a:gd name="f25" fmla="*/ 200947 f19 1"/>
                <a:gd name="f26" fmla="*/ 1018197 f20 1"/>
                <a:gd name="f27" fmla="*/ 0 f19 1"/>
                <a:gd name="f28" fmla="*/ 1821984 f20 1"/>
                <a:gd name="f29" fmla="*/ 803787 f19 1"/>
                <a:gd name="f30" fmla="*/ 1607574 f19 1"/>
                <a:gd name="f31" fmla="*/ 1406627 f19 1"/>
                <a:gd name="f32" fmla="+- f21 0 f1"/>
                <a:gd name="f33" fmla="*/ f24 1 1821984"/>
                <a:gd name="f34" fmla="*/ f25 1 1607574"/>
                <a:gd name="f35" fmla="*/ f26 1 1821984"/>
                <a:gd name="f36" fmla="*/ f27 1 1607574"/>
                <a:gd name="f37" fmla="*/ f28 1 1821984"/>
                <a:gd name="f38" fmla="*/ f29 1 1607574"/>
                <a:gd name="f39" fmla="*/ f30 1 1607574"/>
                <a:gd name="f40" fmla="*/ f31 1 1607574"/>
                <a:gd name="f41" fmla="*/ f15 1 f22"/>
                <a:gd name="f42" fmla="*/ f16 1 f22"/>
                <a:gd name="f43" fmla="*/ f15 1 f23"/>
                <a:gd name="f44" fmla="*/ f17 1 f23"/>
                <a:gd name="f45" fmla="*/ f33 1 f22"/>
                <a:gd name="f46" fmla="*/ f34 1 f23"/>
                <a:gd name="f47" fmla="*/ f35 1 f22"/>
                <a:gd name="f48" fmla="*/ f36 1 f23"/>
                <a:gd name="f49" fmla="*/ f37 1 f22"/>
                <a:gd name="f50" fmla="*/ f38 1 f23"/>
                <a:gd name="f51" fmla="*/ f39 1 f23"/>
                <a:gd name="f52" fmla="*/ f40 1 f23"/>
                <a:gd name="f53" fmla="*/ f41 f13 1"/>
                <a:gd name="f54" fmla="*/ f42 f13 1"/>
                <a:gd name="f55" fmla="*/ f44 f14 1"/>
                <a:gd name="f56" fmla="*/ f43 f14 1"/>
                <a:gd name="f57" fmla="*/ f45 f13 1"/>
                <a:gd name="f58" fmla="*/ f46 f14 1"/>
                <a:gd name="f59" fmla="*/ f47 f13 1"/>
                <a:gd name="f60" fmla="*/ f48 f14 1"/>
                <a:gd name="f61" fmla="*/ f49 f13 1"/>
                <a:gd name="f62" fmla="*/ f50 f14 1"/>
                <a:gd name="f63" fmla="*/ f51 f14 1"/>
                <a:gd name="f64" fmla="*/ f52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57" y="f58"/>
                </a:cxn>
                <a:cxn ang="f32">
                  <a:pos x="f59" y="f58"/>
                </a:cxn>
                <a:cxn ang="f32">
                  <a:pos x="f59" y="f60"/>
                </a:cxn>
                <a:cxn ang="f32">
                  <a:pos x="f61" y="f62"/>
                </a:cxn>
                <a:cxn ang="f32">
                  <a:pos x="f59" y="f63"/>
                </a:cxn>
                <a:cxn ang="f32">
                  <a:pos x="f59" y="f64"/>
                </a:cxn>
                <a:cxn ang="f32">
                  <a:pos x="f57" y="f64"/>
                </a:cxn>
                <a:cxn ang="f32">
                  <a:pos x="f57" y="f58"/>
                </a:cxn>
              </a:cxnLst>
              <a:rect l="f53" t="f56" r="f54" b="f55"/>
              <a:pathLst>
                <a:path w="1821984" h="1607574">
                  <a:moveTo>
                    <a:pt x="f5" y="f8"/>
                  </a:moveTo>
                  <a:lnTo>
                    <a:pt x="f9" y="f8"/>
                  </a:lnTo>
                  <a:lnTo>
                    <a:pt x="f9" y="f5"/>
                  </a:lnTo>
                  <a:lnTo>
                    <a:pt x="f6" y="f10"/>
                  </a:lnTo>
                  <a:lnTo>
                    <a:pt x="f9" y="f7"/>
                  </a:lnTo>
                  <a:lnTo>
                    <a:pt x="f9" y="f11"/>
                  </a:lnTo>
                  <a:lnTo>
                    <a:pt x="f5" y="f11"/>
                  </a:lnTo>
                  <a:lnTo>
                    <a:pt x="f5" y="f8"/>
                  </a:lnTo>
                  <a:close/>
                </a:path>
              </a:pathLst>
            </a:custGeom>
            <a:gradFill>
              <a:gsLst>
                <a:gs pos="0">
                  <a:srgbClr val="BEF397"/>
                </a:gs>
                <a:gs pos="100000">
                  <a:srgbClr val="D5F6C0"/>
                </a:gs>
              </a:gsLst>
              <a:path path="circle">
                <a:fillToRect l="50000" t="50000" r="50000" b="50000"/>
              </a:path>
            </a:gradFill>
            <a:ln cap="flat">
              <a:noFill/>
              <a:prstDash val="solid"/>
            </a:ln>
          </p:spPr>
          <p:txBody>
            <a:bodyPr vert="horz" wrap="square" lIns="6986" tIns="207934" rIns="609822" bIns="207934" anchor="t" anchorCtr="0" compatLnSpc="1">
              <a:noAutofit/>
            </a:bodyPr>
            <a:lstStyle/>
            <a:p>
              <a:pPr marL="35999" lvl="1" defTabSz="488947"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100">
                  <a:solidFill>
                    <a:srgbClr val="000000"/>
                  </a:solidFill>
                  <a:latin typeface="Calibri"/>
                </a:rPr>
                <a:t>Consejos</a:t>
              </a:r>
            </a:p>
            <a:p>
              <a:pPr marL="35999" lvl="1" defTabSz="488947"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100">
                  <a:solidFill>
                    <a:srgbClr val="000000"/>
                  </a:solidFill>
                  <a:latin typeface="Calibri"/>
                </a:rPr>
                <a:t>Gerencia</a:t>
              </a:r>
            </a:p>
            <a:p>
              <a:pPr marL="35999" lvl="1" defTabSz="488947"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100">
                  <a:solidFill>
                    <a:srgbClr val="000000"/>
                  </a:solidFill>
                  <a:latin typeface="Calibri"/>
                </a:rPr>
                <a:t>Gerencia de área</a:t>
              </a:r>
            </a:p>
            <a:p>
              <a:pPr marL="35999" lvl="1" defTabSz="488947"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100">
                  <a:solidFill>
                    <a:srgbClr val="000000"/>
                  </a:solidFill>
                  <a:latin typeface="Calibri"/>
                </a:rPr>
                <a:t>Auditor interno</a:t>
              </a:r>
            </a:p>
            <a:p>
              <a:pPr marL="35999" lvl="1" defTabSz="488947">
                <a:buSzPct val="100000"/>
                <a:buFontTx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100">
                  <a:solidFill>
                    <a:srgbClr val="000000"/>
                  </a:solidFill>
                  <a:latin typeface="Calibri"/>
                </a:rPr>
                <a:t>Fondo de Protección</a:t>
              </a:r>
            </a:p>
          </p:txBody>
        </p:sp>
        <p:sp>
          <p:nvSpPr>
            <p:cNvPr id="27" name="Forma libre 26"/>
            <p:cNvSpPr/>
            <p:nvPr/>
          </p:nvSpPr>
          <p:spPr>
            <a:xfrm>
              <a:off x="3771488" y="5076520"/>
              <a:ext cx="1214652" cy="16075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14656"/>
                <a:gd name="f7" fmla="val 1607574"/>
                <a:gd name="f8" fmla="val 202447"/>
                <a:gd name="f9" fmla="val 90639"/>
                <a:gd name="f10" fmla="val 1012209"/>
                <a:gd name="f11" fmla="val 1124017"/>
                <a:gd name="f12" fmla="val 1405127"/>
                <a:gd name="f13" fmla="val 1516935"/>
                <a:gd name="f14" fmla="+- 0 0 -90"/>
                <a:gd name="f15" fmla="*/ f3 1 1214656"/>
                <a:gd name="f16" fmla="*/ f4 1 1607574"/>
                <a:gd name="f17" fmla="val f5"/>
                <a:gd name="f18" fmla="val f6"/>
                <a:gd name="f19" fmla="val f7"/>
                <a:gd name="f20" fmla="*/ f14 f0 1"/>
                <a:gd name="f21" fmla="+- f19 0 f17"/>
                <a:gd name="f22" fmla="+- f18 0 f17"/>
                <a:gd name="f23" fmla="*/ f20 1 f2"/>
                <a:gd name="f24" fmla="*/ f22 1 1214656"/>
                <a:gd name="f25" fmla="*/ f21 1 1607574"/>
                <a:gd name="f26" fmla="*/ 0 f22 1"/>
                <a:gd name="f27" fmla="*/ 202447 f21 1"/>
                <a:gd name="f28" fmla="*/ 202447 f22 1"/>
                <a:gd name="f29" fmla="*/ 0 f21 1"/>
                <a:gd name="f30" fmla="*/ 1012209 f22 1"/>
                <a:gd name="f31" fmla="*/ 1214656 f22 1"/>
                <a:gd name="f32" fmla="*/ 1405127 f21 1"/>
                <a:gd name="f33" fmla="*/ 1607574 f21 1"/>
                <a:gd name="f34" fmla="+- f23 0 f1"/>
                <a:gd name="f35" fmla="*/ f26 1 1214656"/>
                <a:gd name="f36" fmla="*/ f27 1 1607574"/>
                <a:gd name="f37" fmla="*/ f28 1 1214656"/>
                <a:gd name="f38" fmla="*/ f29 1 1607574"/>
                <a:gd name="f39" fmla="*/ f30 1 1214656"/>
                <a:gd name="f40" fmla="*/ f31 1 1214656"/>
                <a:gd name="f41" fmla="*/ f32 1 1607574"/>
                <a:gd name="f42" fmla="*/ f33 1 1607574"/>
                <a:gd name="f43" fmla="*/ f17 1 f24"/>
                <a:gd name="f44" fmla="*/ f18 1 f24"/>
                <a:gd name="f45" fmla="*/ f17 1 f25"/>
                <a:gd name="f46" fmla="*/ f19 1 f25"/>
                <a:gd name="f47" fmla="*/ f35 1 f24"/>
                <a:gd name="f48" fmla="*/ f36 1 f25"/>
                <a:gd name="f49" fmla="*/ f37 1 f24"/>
                <a:gd name="f50" fmla="*/ f38 1 f25"/>
                <a:gd name="f51" fmla="*/ f39 1 f24"/>
                <a:gd name="f52" fmla="*/ f40 1 f24"/>
                <a:gd name="f53" fmla="*/ f41 1 f25"/>
                <a:gd name="f54" fmla="*/ f42 1 f25"/>
                <a:gd name="f55" fmla="*/ f43 f15 1"/>
                <a:gd name="f56" fmla="*/ f44 f15 1"/>
                <a:gd name="f57" fmla="*/ f46 f16 1"/>
                <a:gd name="f58" fmla="*/ f45 f16 1"/>
                <a:gd name="f59" fmla="*/ f47 f15 1"/>
                <a:gd name="f60" fmla="*/ f48 f16 1"/>
                <a:gd name="f61" fmla="*/ f49 f15 1"/>
                <a:gd name="f62" fmla="*/ f50 f16 1"/>
                <a:gd name="f63" fmla="*/ f51 f15 1"/>
                <a:gd name="f64" fmla="*/ f52 f15 1"/>
                <a:gd name="f65" fmla="*/ f53 f16 1"/>
                <a:gd name="f66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59" y="f60"/>
                </a:cxn>
                <a:cxn ang="f34">
                  <a:pos x="f61" y="f62"/>
                </a:cxn>
                <a:cxn ang="f34">
                  <a:pos x="f63" y="f62"/>
                </a:cxn>
                <a:cxn ang="f34">
                  <a:pos x="f64" y="f60"/>
                </a:cxn>
                <a:cxn ang="f34">
                  <a:pos x="f64" y="f65"/>
                </a:cxn>
                <a:cxn ang="f34">
                  <a:pos x="f63" y="f66"/>
                </a:cxn>
                <a:cxn ang="f34">
                  <a:pos x="f61" y="f66"/>
                </a:cxn>
                <a:cxn ang="f34">
                  <a:pos x="f59" y="f65"/>
                </a:cxn>
                <a:cxn ang="f34">
                  <a:pos x="f59" y="f60"/>
                </a:cxn>
              </a:cxnLst>
              <a:rect l="f55" t="f58" r="f56" b="f57"/>
              <a:pathLst>
                <a:path w="1214656" h="1607574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gradFill>
              <a:gsLst>
                <a:gs pos="0">
                  <a:srgbClr val="537E25"/>
                </a:gs>
                <a:gs pos="100000">
                  <a:srgbClr val="7AB73A"/>
                </a:gs>
              </a:gsLst>
              <a:path path="circle">
                <a:fillToRect l="50000" t="50000" r="50000" b="50000"/>
              </a:path>
            </a:gradFill>
            <a:ln w="9528" cap="flat">
              <a:solidFill>
                <a:srgbClr val="006600"/>
              </a:solidFill>
              <a:prstDash val="solid"/>
              <a:miter/>
            </a:ln>
          </p:spPr>
          <p:txBody>
            <a:bodyPr vert="horz" wrap="square" lIns="112635" tIns="85962" rIns="112635" bIns="85962" anchor="ctr" anchorCtr="1" compatLnSpc="1">
              <a:noAutofit/>
            </a:bodyPr>
            <a:lstStyle/>
            <a:p>
              <a:pPr algn="ctr" defTabSz="622304">
                <a:lnSpc>
                  <a:spcPct val="90000"/>
                </a:lnSpc>
                <a:spcAft>
                  <a:spcPts val="6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400">
                  <a:solidFill>
                    <a:srgbClr val="FFFFFF"/>
                  </a:solidFill>
                  <a:latin typeface="Calibri"/>
                </a:rPr>
                <a:t>Diversos:</a:t>
              </a:r>
            </a:p>
          </p:txBody>
        </p:sp>
      </p:grpSp>
      <p:cxnSp>
        <p:nvCxnSpPr>
          <p:cNvPr id="28" name="18 Conector recto de flecha"/>
          <p:cNvCxnSpPr/>
          <p:nvPr/>
        </p:nvCxnSpPr>
        <p:spPr>
          <a:xfrm>
            <a:off x="3003556" y="1758659"/>
            <a:ext cx="1134121" cy="0"/>
          </a:xfrm>
          <a:prstGeom prst="straightConnector1">
            <a:avLst/>
          </a:prstGeom>
          <a:noFill/>
          <a:ln w="12701" cap="flat">
            <a:solidFill>
              <a:srgbClr val="000000"/>
            </a:solidFill>
            <a:prstDash val="solid"/>
            <a:miter/>
            <a:tailEnd type="arrow"/>
          </a:ln>
        </p:spPr>
      </p:cxnSp>
      <p:cxnSp>
        <p:nvCxnSpPr>
          <p:cNvPr id="29" name="20 Conector recto de flecha"/>
          <p:cNvCxnSpPr/>
          <p:nvPr/>
        </p:nvCxnSpPr>
        <p:spPr>
          <a:xfrm>
            <a:off x="3499444" y="3059238"/>
            <a:ext cx="968075" cy="0"/>
          </a:xfrm>
          <a:prstGeom prst="straightConnector1">
            <a:avLst/>
          </a:prstGeom>
          <a:noFill/>
          <a:ln w="12701" cap="flat">
            <a:solidFill>
              <a:srgbClr val="000000"/>
            </a:solidFill>
            <a:prstDash val="solid"/>
            <a:miter/>
            <a:tailEnd type="arrow"/>
          </a:ln>
        </p:spPr>
      </p:cxnSp>
      <p:cxnSp>
        <p:nvCxnSpPr>
          <p:cNvPr id="30" name="23 Conector recto de flecha"/>
          <p:cNvCxnSpPr/>
          <p:nvPr/>
        </p:nvCxnSpPr>
        <p:spPr>
          <a:xfrm flipV="1">
            <a:off x="2895922" y="5837276"/>
            <a:ext cx="909617" cy="4335"/>
          </a:xfrm>
          <a:prstGeom prst="straightConnector1">
            <a:avLst/>
          </a:prstGeom>
          <a:noFill/>
          <a:ln w="12701" cap="flat">
            <a:solidFill>
              <a:srgbClr val="000000"/>
            </a:solidFill>
            <a:prstDash val="solid"/>
            <a:miter/>
            <a:tailEnd type="arrow"/>
          </a:ln>
        </p:spPr>
      </p:cxnSp>
      <p:cxnSp>
        <p:nvCxnSpPr>
          <p:cNvPr id="31" name="24 Conector recto de flecha"/>
          <p:cNvCxnSpPr/>
          <p:nvPr/>
        </p:nvCxnSpPr>
        <p:spPr>
          <a:xfrm>
            <a:off x="3608596" y="4395295"/>
            <a:ext cx="837243" cy="0"/>
          </a:xfrm>
          <a:prstGeom prst="straightConnector1">
            <a:avLst/>
          </a:prstGeom>
          <a:noFill/>
          <a:ln w="12701" cap="flat">
            <a:solidFill>
              <a:srgbClr val="000000"/>
            </a:solidFill>
            <a:prstDash val="solid"/>
            <a:miter/>
            <a:tailEnd type="arrow"/>
          </a:ln>
        </p:spPr>
      </p:cxnSp>
      <p:sp>
        <p:nvSpPr>
          <p:cNvPr id="32" name="26 Elipse"/>
          <p:cNvSpPr/>
          <p:nvPr/>
        </p:nvSpPr>
        <p:spPr>
          <a:xfrm>
            <a:off x="107504" y="2704386"/>
            <a:ext cx="1985930" cy="2232251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385723"/>
          </a:solidFill>
          <a:ln cap="flat">
            <a:noFill/>
            <a:prstDash val="solid"/>
          </a:ln>
          <a:effectLst>
            <a:outerShdw dist="19046" dir="5400000" algn="tl">
              <a:srgbClr val="000000">
                <a:alpha val="63000"/>
              </a:srgbClr>
            </a:outerShdw>
          </a:effectLst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MX" sz="2400">
                <a:solidFill>
                  <a:srgbClr val="FFFFFF"/>
                </a:solidFill>
                <a:latin typeface="Calibri"/>
              </a:rPr>
              <a:t>Gestión</a:t>
            </a: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MX" sz="2400">
                <a:solidFill>
                  <a:srgbClr val="FFFFFF"/>
                </a:solidFill>
                <a:latin typeface="Calibri"/>
              </a:rPr>
              <a:t>Integral de</a:t>
            </a: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MX" sz="2400">
                <a:solidFill>
                  <a:srgbClr val="FFFFFF"/>
                </a:solidFill>
                <a:latin typeface="Calibri"/>
              </a:rPr>
              <a:t>Riesgos</a:t>
            </a:r>
          </a:p>
        </p:txBody>
      </p:sp>
      <p:sp>
        <p:nvSpPr>
          <p:cNvPr id="33" name="1 Título"/>
          <p:cNvSpPr>
            <a:spLocks noGrp="1"/>
          </p:cNvSpPr>
          <p:nvPr>
            <p:ph type="title"/>
          </p:nvPr>
        </p:nvSpPr>
        <p:spPr>
          <a:xfrm>
            <a:off x="719999" y="323999"/>
            <a:ext cx="7164000" cy="756000"/>
          </a:xfrm>
        </p:spPr>
        <p:txBody>
          <a:bodyPr/>
          <a:lstStyle/>
          <a:p>
            <a:r>
              <a:rPr lang="es-MX" dirty="0"/>
              <a:t>El concepto de la Gestión Integral de Riesgos</a:t>
            </a:r>
          </a:p>
        </p:txBody>
      </p:sp>
    </p:spTree>
    <p:extLst>
      <p:ext uri="{BB962C8B-B14F-4D97-AF65-F5344CB8AC3E}">
        <p14:creationId xmlns:p14="http://schemas.microsoft.com/office/powerpoint/2010/main" val="325510291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8C3C669-511B-4449-BE95-54C9C8D12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Capacidad de soportar riesgos</a:t>
            </a:r>
          </a:p>
        </p:txBody>
      </p:sp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xmlns="" id="{B757C0D0-F4FB-4D26-BE5E-CAAFD714BDD4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179512" y="1700808"/>
          <a:ext cx="7162800" cy="4319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xmlns="" id="{6B9D9B10-2534-40E0-86B0-E0AFEB621AD2}"/>
              </a:ext>
            </a:extLst>
          </p:cNvPr>
          <p:cNvSpPr/>
          <p:nvPr/>
        </p:nvSpPr>
        <p:spPr>
          <a:xfrm>
            <a:off x="6514220" y="3791618"/>
            <a:ext cx="1656184" cy="1152128"/>
          </a:xfrm>
          <a:prstGeom prst="roundRect">
            <a:avLst/>
          </a:prstGeom>
          <a:solidFill>
            <a:schemeClr val="tx2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583CDCC7-4A13-446A-9E63-BE4D01F1C004}"/>
              </a:ext>
            </a:extLst>
          </p:cNvPr>
          <p:cNvSpPr txBox="1"/>
          <p:nvPr/>
        </p:nvSpPr>
        <p:spPr>
          <a:xfrm>
            <a:off x="6514220" y="3865948"/>
            <a:ext cx="165618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</a:rPr>
              <a:t>Menos: patrimonio depositado según requerimientos reguladores</a:t>
            </a:r>
          </a:p>
          <a:p>
            <a:endParaRPr lang="es-MX" dirty="0"/>
          </a:p>
        </p:txBody>
      </p:sp>
      <p:sp>
        <p:nvSpPr>
          <p:cNvPr id="8" name="Flecha: a la derecha 7">
            <a:extLst>
              <a:ext uri="{FF2B5EF4-FFF2-40B4-BE49-F238E27FC236}">
                <a16:creationId xmlns:a16="http://schemas.microsoft.com/office/drawing/2014/main" xmlns="" id="{CF1B94DF-076C-4A81-A204-C691FBE89E6B}"/>
              </a:ext>
            </a:extLst>
          </p:cNvPr>
          <p:cNvSpPr/>
          <p:nvPr/>
        </p:nvSpPr>
        <p:spPr>
          <a:xfrm>
            <a:off x="6012160" y="4088942"/>
            <a:ext cx="360040" cy="27874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xmlns="" id="{27E1C4AA-97D5-4C3C-A528-DA91C1730724}"/>
              </a:ext>
            </a:extLst>
          </p:cNvPr>
          <p:cNvSpPr/>
          <p:nvPr/>
        </p:nvSpPr>
        <p:spPr>
          <a:xfrm rot="20808197">
            <a:off x="1239718" y="4249417"/>
            <a:ext cx="1043689" cy="313292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76463A43-23F6-425E-AABD-CA95F0DB1B7F}"/>
              </a:ext>
            </a:extLst>
          </p:cNvPr>
          <p:cNvSpPr txBox="1"/>
          <p:nvPr/>
        </p:nvSpPr>
        <p:spPr>
          <a:xfrm rot="20808197">
            <a:off x="1273402" y="4254859"/>
            <a:ext cx="1043689" cy="307777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MX" sz="1400" dirty="0">
                <a:solidFill>
                  <a:schemeClr val="bg1"/>
                </a:solidFill>
              </a:rPr>
              <a:t>(Liquidez)</a:t>
            </a:r>
          </a:p>
        </p:txBody>
      </p:sp>
    </p:spTree>
    <p:extLst>
      <p:ext uri="{BB962C8B-B14F-4D97-AF65-F5344CB8AC3E}">
        <p14:creationId xmlns:p14="http://schemas.microsoft.com/office/powerpoint/2010/main" val="32663607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"/>
          <p:cNvGrpSpPr/>
          <p:nvPr/>
        </p:nvGrpSpPr>
        <p:grpSpPr>
          <a:xfrm>
            <a:off x="-109151" y="1311130"/>
            <a:ext cx="8851033" cy="4685623"/>
            <a:chOff x="-109151" y="1311130"/>
            <a:chExt cx="8851033" cy="4685623"/>
          </a:xfrm>
        </p:grpSpPr>
        <p:sp>
          <p:nvSpPr>
            <p:cNvPr id="3" name="Rectángulo 5"/>
            <p:cNvSpPr/>
            <p:nvPr/>
          </p:nvSpPr>
          <p:spPr>
            <a:xfrm>
              <a:off x="2664104" y="1362913"/>
              <a:ext cx="4212152" cy="596344"/>
            </a:xfrm>
            <a:prstGeom prst="rect">
              <a:avLst/>
            </a:prstGeom>
            <a:solidFill>
              <a:srgbClr val="2F5597"/>
            </a:solidFill>
            <a:ln w="12701" cap="flat">
              <a:solidFill>
                <a:srgbClr val="41719C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342900" indent="-342900">
                <a:buSzPct val="100000"/>
                <a:buFontTx/>
                <a:buAutoNum type="arabicPeriod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600" b="1" kern="0" dirty="0" smtClean="0">
                  <a:solidFill>
                    <a:srgbClr val="FFFFFF"/>
                  </a:solidFill>
                  <a:latin typeface="Calibri"/>
                </a:rPr>
                <a:t>Visión, Misión, P</a:t>
              </a:r>
              <a:r>
                <a:rPr lang="es-MX" sz="1600" b="1" dirty="0" smtClean="0">
                  <a:solidFill>
                    <a:srgbClr val="FFFFFF"/>
                  </a:solidFill>
                  <a:latin typeface="Calibri"/>
                </a:rPr>
                <a:t>olíticas </a:t>
              </a:r>
              <a:r>
                <a:rPr lang="es-MX" sz="1600" b="1" dirty="0">
                  <a:solidFill>
                    <a:srgbClr val="FFFFFF"/>
                  </a:solidFill>
                  <a:latin typeface="Calibri"/>
                </a:rPr>
                <a:t>de </a:t>
              </a:r>
              <a:r>
                <a:rPr lang="es-MX" sz="1600" b="1" dirty="0" smtClean="0">
                  <a:solidFill>
                    <a:srgbClr val="FFFFFF"/>
                  </a:solidFill>
                  <a:latin typeface="Calibri"/>
                </a:rPr>
                <a:t>Riesgos, determinación de limites …</a:t>
              </a:r>
              <a:endParaRPr lang="es-MX" sz="2000" b="1" dirty="0">
                <a:solidFill>
                  <a:srgbClr val="FFFFFF"/>
                </a:solidFill>
                <a:latin typeface="Calibri"/>
              </a:endParaRPr>
            </a:p>
          </p:txBody>
        </p:sp>
        <p:sp>
          <p:nvSpPr>
            <p:cNvPr id="4" name="Rectángulo 8"/>
            <p:cNvSpPr/>
            <p:nvPr/>
          </p:nvSpPr>
          <p:spPr>
            <a:xfrm>
              <a:off x="3010970" y="2101730"/>
              <a:ext cx="4585365" cy="583094"/>
            </a:xfrm>
            <a:prstGeom prst="rect">
              <a:avLst/>
            </a:prstGeom>
            <a:solidFill>
              <a:srgbClr val="2E75B6"/>
            </a:solidFill>
            <a:ln w="12701" cap="flat">
              <a:solidFill>
                <a:srgbClr val="41719C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342900" indent="-342900">
                <a:buSzPct val="100000"/>
                <a:buFontTx/>
                <a:buAutoNum type="arabicPeriod" startAt="2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600" b="1" kern="0" dirty="0" smtClean="0">
                  <a:solidFill>
                    <a:srgbClr val="FFFFFF"/>
                  </a:solidFill>
                  <a:latin typeface="Calibri"/>
                </a:rPr>
                <a:t>En el</a:t>
              </a:r>
              <a:r>
                <a:rPr lang="es-MX" sz="1600" b="1" dirty="0" smtClean="0">
                  <a:solidFill>
                    <a:srgbClr val="FFFFFF"/>
                  </a:solidFill>
                  <a:latin typeface="Calibri"/>
                </a:rPr>
                <a:t> organigrama quedan plasmadas las instancias responsables de  GIR y del CI</a:t>
              </a:r>
              <a:endParaRPr lang="es-MX" sz="2000" b="1" dirty="0">
                <a:solidFill>
                  <a:srgbClr val="FFFFFF"/>
                </a:solidFill>
                <a:latin typeface="Calibri"/>
              </a:endParaRPr>
            </a:p>
          </p:txBody>
        </p:sp>
        <p:sp>
          <p:nvSpPr>
            <p:cNvPr id="5" name="Rectángulo 9"/>
            <p:cNvSpPr/>
            <p:nvPr/>
          </p:nvSpPr>
          <p:spPr>
            <a:xfrm>
              <a:off x="3333992" y="2841781"/>
              <a:ext cx="4610267" cy="675860"/>
            </a:xfrm>
            <a:prstGeom prst="rect">
              <a:avLst/>
            </a:prstGeom>
            <a:solidFill>
              <a:srgbClr val="5B9BD5"/>
            </a:solidFill>
            <a:ln w="12701" cap="flat">
              <a:solidFill>
                <a:srgbClr val="41719C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2000" b="1" dirty="0">
                  <a:solidFill>
                    <a:srgbClr val="FFFFFF"/>
                  </a:solidFill>
                  <a:latin typeface="Calibri"/>
                </a:rPr>
                <a:t>3.  </a:t>
              </a:r>
              <a:r>
                <a:rPr lang="es-MX" sz="1600" b="1" kern="0" dirty="0" smtClean="0">
                  <a:solidFill>
                    <a:srgbClr val="FFFFFF"/>
                  </a:solidFill>
                  <a:latin typeface="Calibri"/>
                </a:rPr>
                <a:t>Planes de trabajo y medidas correctivas: mejorar/alcanzar índices establecidas, capacitación ...</a:t>
              </a:r>
              <a:endParaRPr lang="es-MX" sz="1600" b="1" dirty="0">
                <a:solidFill>
                  <a:srgbClr val="FFFFFF"/>
                </a:solidFill>
                <a:latin typeface="Calibri"/>
              </a:endParaRPr>
            </a:p>
          </p:txBody>
        </p:sp>
        <p:sp>
          <p:nvSpPr>
            <p:cNvPr id="6" name="Rectángulo 10"/>
            <p:cNvSpPr/>
            <p:nvPr/>
          </p:nvSpPr>
          <p:spPr>
            <a:xfrm>
              <a:off x="3608321" y="3614641"/>
              <a:ext cx="4532243" cy="642731"/>
            </a:xfrm>
            <a:prstGeom prst="rect">
              <a:avLst/>
            </a:prstGeom>
            <a:solidFill>
              <a:srgbClr val="006600"/>
            </a:solidFill>
            <a:ln w="12701" cap="flat">
              <a:solidFill>
                <a:srgbClr val="41719C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342900" indent="-342900">
                <a:buSzPct val="100000"/>
                <a:buFontTx/>
                <a:buAutoNum type="arabicPeriod" startAt="4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600" b="1" dirty="0" smtClean="0">
                  <a:solidFill>
                    <a:srgbClr val="FFFFFF"/>
                  </a:solidFill>
                  <a:latin typeface="Calibri"/>
                </a:rPr>
                <a:t>Manuales con las metodologías </a:t>
              </a:r>
              <a:r>
                <a:rPr lang="es-MX" sz="1600" b="1" dirty="0">
                  <a:solidFill>
                    <a:srgbClr val="FFFFFF"/>
                  </a:solidFill>
                  <a:latin typeface="Calibri"/>
                </a:rPr>
                <a:t>para identificar los </a:t>
              </a:r>
              <a:r>
                <a:rPr lang="es-MX" sz="1600" b="1" dirty="0" smtClean="0">
                  <a:solidFill>
                    <a:srgbClr val="FFFFFF"/>
                  </a:solidFill>
                  <a:latin typeface="Calibri"/>
                </a:rPr>
                <a:t>riesgos, mátriz de funciones, … del puesto del gerente/encargado de riesgos</a:t>
              </a:r>
              <a:endParaRPr lang="es-MX" sz="2000" b="1" dirty="0">
                <a:solidFill>
                  <a:srgbClr val="FFFFFF"/>
                </a:solidFill>
                <a:latin typeface="Calibri"/>
              </a:endParaRPr>
            </a:p>
          </p:txBody>
        </p:sp>
        <p:sp>
          <p:nvSpPr>
            <p:cNvPr id="7" name="Rectángulo 11"/>
            <p:cNvSpPr/>
            <p:nvPr/>
          </p:nvSpPr>
          <p:spPr>
            <a:xfrm>
              <a:off x="3969858" y="4469980"/>
              <a:ext cx="4385645" cy="682489"/>
            </a:xfrm>
            <a:prstGeom prst="rect">
              <a:avLst/>
            </a:prstGeom>
            <a:solidFill>
              <a:srgbClr val="2B8156"/>
            </a:solidFill>
            <a:ln w="12701" cap="flat">
              <a:solidFill>
                <a:srgbClr val="41719C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342900" indent="-342900">
                <a:buSzPct val="100000"/>
                <a:buFontTx/>
                <a:buAutoNum type="arabicPeriod" startAt="5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600" b="1" dirty="0">
                  <a:solidFill>
                    <a:srgbClr val="FFFFFF"/>
                  </a:solidFill>
                  <a:latin typeface="Calibri"/>
                </a:rPr>
                <a:t>Proceso para medir, controlar, </a:t>
              </a:r>
            </a:p>
            <a:p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600" b="1" dirty="0">
                  <a:solidFill>
                    <a:srgbClr val="FFFFFF"/>
                  </a:solidFill>
                  <a:latin typeface="Calibri"/>
                </a:rPr>
                <a:t>      mitigar,  monitorear los riesgos</a:t>
              </a:r>
              <a:endParaRPr lang="es-MX" sz="2000" b="1" dirty="0">
                <a:solidFill>
                  <a:srgbClr val="FFFFFF"/>
                </a:solidFill>
                <a:latin typeface="Calibri"/>
              </a:endParaRPr>
            </a:p>
          </p:txBody>
        </p:sp>
        <p:sp>
          <p:nvSpPr>
            <p:cNvPr id="8" name="Rectángulo 13"/>
            <p:cNvSpPr/>
            <p:nvPr/>
          </p:nvSpPr>
          <p:spPr>
            <a:xfrm>
              <a:off x="4309027" y="5318159"/>
              <a:ext cx="4432855" cy="636102"/>
            </a:xfrm>
            <a:prstGeom prst="rect">
              <a:avLst/>
            </a:prstGeom>
            <a:solidFill>
              <a:srgbClr val="7AB850"/>
            </a:solidFill>
            <a:ln w="12701" cap="flat">
              <a:solidFill>
                <a:srgbClr val="41719C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2000" b="1" dirty="0">
                  <a:solidFill>
                    <a:srgbClr val="FFFFFF"/>
                  </a:solidFill>
                  <a:latin typeface="Calibri"/>
                </a:rPr>
                <a:t>6. </a:t>
              </a:r>
              <a:r>
                <a:rPr lang="es-MX" sz="1600" b="1" dirty="0">
                  <a:solidFill>
                    <a:srgbClr val="FFFFFF"/>
                  </a:solidFill>
                  <a:latin typeface="Calibri"/>
                </a:rPr>
                <a:t>Sistemas de información para la </a:t>
              </a:r>
              <a:r>
                <a:rPr lang="es-MX" sz="1600" b="1" dirty="0" smtClean="0">
                  <a:solidFill>
                    <a:srgbClr val="FFFFFF"/>
                  </a:solidFill>
                  <a:latin typeface="Calibri"/>
                </a:rPr>
                <a:t>GIR y el CI</a:t>
              </a:r>
              <a:endParaRPr lang="es-MX" sz="1600" b="1" dirty="0">
                <a:solidFill>
                  <a:srgbClr val="FFFFFF"/>
                </a:solidFill>
                <a:latin typeface="Calibri"/>
              </a:endParaRPr>
            </a:p>
          </p:txBody>
        </p:sp>
        <p:sp>
          <p:nvSpPr>
            <p:cNvPr id="9" name="Flecha abajo 16"/>
            <p:cNvSpPr/>
            <p:nvPr/>
          </p:nvSpPr>
          <p:spPr>
            <a:xfrm>
              <a:off x="6401220" y="1556792"/>
              <a:ext cx="248479" cy="569844"/>
            </a:xfrm>
            <a:custGeom>
              <a:avLst>
                <a:gd name="f0" fmla="val 16891"/>
                <a:gd name="f1" fmla="val 540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0"/>
                <a:gd name="f8" fmla="val 21600"/>
                <a:gd name="f9" fmla="val 10800"/>
                <a:gd name="f10" fmla="+- 0 0 -270"/>
                <a:gd name="f11" fmla="+- 0 0 -90"/>
                <a:gd name="f12" fmla="*/ f5 1 21600"/>
                <a:gd name="f13" fmla="*/ f6 1 21600"/>
                <a:gd name="f14" fmla="pin 0 f1 10800"/>
                <a:gd name="f15" fmla="pin 0 f0 21600"/>
                <a:gd name="f16" fmla="*/ f10 f2 1"/>
                <a:gd name="f17" fmla="*/ f11 f2 1"/>
                <a:gd name="f18" fmla="val f14"/>
                <a:gd name="f19" fmla="val f15"/>
                <a:gd name="f20" fmla="+- 21600 0 f14"/>
                <a:gd name="f21" fmla="*/ f14 f12 1"/>
                <a:gd name="f22" fmla="*/ f15 f13 1"/>
                <a:gd name="f23" fmla="*/ 0 f13 1"/>
                <a:gd name="f24" fmla="*/ 0 f12 1"/>
                <a:gd name="f25" fmla="*/ f16 1 f4"/>
                <a:gd name="f26" fmla="*/ 21600 f12 1"/>
                <a:gd name="f27" fmla="*/ f17 1 f4"/>
                <a:gd name="f28" fmla="+- 21600 0 f19"/>
                <a:gd name="f29" fmla="*/ f18 f12 1"/>
                <a:gd name="f30" fmla="*/ f20 f12 1"/>
                <a:gd name="f31" fmla="*/ f19 f13 1"/>
                <a:gd name="f32" fmla="+- f25 0 f3"/>
                <a:gd name="f33" fmla="+- f27 0 f3"/>
                <a:gd name="f34" fmla="*/ f28 f18 1"/>
                <a:gd name="f35" fmla="*/ f34 1 10800"/>
                <a:gd name="f36" fmla="+- f19 f35 0"/>
                <a:gd name="f37" fmla="*/ f36 f13 1"/>
              </a:gdLst>
              <a:ahLst>
                <a:ahXY gdRefX="f1" minX="f7" maxX="f9" gdRefY="f0" minY="f7" maxY="f8">
                  <a:pos x="f21" y="f22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24" y="f31"/>
                </a:cxn>
                <a:cxn ang="f33">
                  <a:pos x="f26" y="f31"/>
                </a:cxn>
              </a:cxnLst>
              <a:rect l="f29" t="f23" r="f30" b="f37"/>
              <a:pathLst>
                <a:path w="21600" h="21600">
                  <a:moveTo>
                    <a:pt x="f18" y="f7"/>
                  </a:moveTo>
                  <a:lnTo>
                    <a:pt x="f18" y="f19"/>
                  </a:lnTo>
                  <a:lnTo>
                    <a:pt x="f7" y="f19"/>
                  </a:lnTo>
                  <a:lnTo>
                    <a:pt x="f9" y="f8"/>
                  </a:lnTo>
                  <a:lnTo>
                    <a:pt x="f8" y="f19"/>
                  </a:lnTo>
                  <a:lnTo>
                    <a:pt x="f20" y="f19"/>
                  </a:lnTo>
                  <a:lnTo>
                    <a:pt x="f20" y="f7"/>
                  </a:lnTo>
                  <a:close/>
                </a:path>
              </a:pathLst>
            </a:custGeom>
            <a:solidFill>
              <a:srgbClr val="FFFFFF"/>
            </a:solidFill>
            <a:ln w="12701" cap="flat">
              <a:solidFill>
                <a:srgbClr val="41719C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s-MX">
                <a:solidFill>
                  <a:srgbClr val="FFFFFF"/>
                </a:solidFill>
                <a:latin typeface="Calibri"/>
              </a:endParaRPr>
            </a:p>
          </p:txBody>
        </p:sp>
        <p:sp>
          <p:nvSpPr>
            <p:cNvPr id="10" name="Flecha abajo 17"/>
            <p:cNvSpPr/>
            <p:nvPr/>
          </p:nvSpPr>
          <p:spPr>
            <a:xfrm>
              <a:off x="7707897" y="2996952"/>
              <a:ext cx="248479" cy="569844"/>
            </a:xfrm>
            <a:custGeom>
              <a:avLst>
                <a:gd name="f0" fmla="val 16891"/>
                <a:gd name="f1" fmla="val 540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0"/>
                <a:gd name="f8" fmla="val 21600"/>
                <a:gd name="f9" fmla="val 10800"/>
                <a:gd name="f10" fmla="+- 0 0 -270"/>
                <a:gd name="f11" fmla="+- 0 0 -90"/>
                <a:gd name="f12" fmla="*/ f5 1 21600"/>
                <a:gd name="f13" fmla="*/ f6 1 21600"/>
                <a:gd name="f14" fmla="pin 0 f1 10800"/>
                <a:gd name="f15" fmla="pin 0 f0 21600"/>
                <a:gd name="f16" fmla="*/ f10 f2 1"/>
                <a:gd name="f17" fmla="*/ f11 f2 1"/>
                <a:gd name="f18" fmla="val f14"/>
                <a:gd name="f19" fmla="val f15"/>
                <a:gd name="f20" fmla="+- 21600 0 f14"/>
                <a:gd name="f21" fmla="*/ f14 f12 1"/>
                <a:gd name="f22" fmla="*/ f15 f13 1"/>
                <a:gd name="f23" fmla="*/ 0 f13 1"/>
                <a:gd name="f24" fmla="*/ 0 f12 1"/>
                <a:gd name="f25" fmla="*/ f16 1 f4"/>
                <a:gd name="f26" fmla="*/ 21600 f12 1"/>
                <a:gd name="f27" fmla="*/ f17 1 f4"/>
                <a:gd name="f28" fmla="+- 21600 0 f19"/>
                <a:gd name="f29" fmla="*/ f18 f12 1"/>
                <a:gd name="f30" fmla="*/ f20 f12 1"/>
                <a:gd name="f31" fmla="*/ f19 f13 1"/>
                <a:gd name="f32" fmla="+- f25 0 f3"/>
                <a:gd name="f33" fmla="+- f27 0 f3"/>
                <a:gd name="f34" fmla="*/ f28 f18 1"/>
                <a:gd name="f35" fmla="*/ f34 1 10800"/>
                <a:gd name="f36" fmla="+- f19 f35 0"/>
                <a:gd name="f37" fmla="*/ f36 f13 1"/>
              </a:gdLst>
              <a:ahLst>
                <a:ahXY gdRefX="f1" minX="f7" maxX="f9" gdRefY="f0" minY="f7" maxY="f8">
                  <a:pos x="f21" y="f22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24" y="f31"/>
                </a:cxn>
                <a:cxn ang="f33">
                  <a:pos x="f26" y="f31"/>
                </a:cxn>
              </a:cxnLst>
              <a:rect l="f29" t="f23" r="f30" b="f37"/>
              <a:pathLst>
                <a:path w="21600" h="21600">
                  <a:moveTo>
                    <a:pt x="f18" y="f7"/>
                  </a:moveTo>
                  <a:lnTo>
                    <a:pt x="f18" y="f19"/>
                  </a:lnTo>
                  <a:lnTo>
                    <a:pt x="f7" y="f19"/>
                  </a:lnTo>
                  <a:lnTo>
                    <a:pt x="f9" y="f8"/>
                  </a:lnTo>
                  <a:lnTo>
                    <a:pt x="f8" y="f19"/>
                  </a:lnTo>
                  <a:lnTo>
                    <a:pt x="f20" y="f19"/>
                  </a:lnTo>
                  <a:lnTo>
                    <a:pt x="f20" y="f7"/>
                  </a:lnTo>
                  <a:close/>
                </a:path>
              </a:pathLst>
            </a:custGeom>
            <a:solidFill>
              <a:srgbClr val="FFFFFF"/>
            </a:solidFill>
            <a:ln w="12701" cap="flat">
              <a:solidFill>
                <a:srgbClr val="41719C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s-MX">
                <a:solidFill>
                  <a:srgbClr val="FFFFFF"/>
                </a:solidFill>
                <a:latin typeface="Calibri"/>
              </a:endParaRPr>
            </a:p>
          </p:txBody>
        </p:sp>
        <p:sp>
          <p:nvSpPr>
            <p:cNvPr id="11" name="Flecha abajo 18"/>
            <p:cNvSpPr/>
            <p:nvPr/>
          </p:nvSpPr>
          <p:spPr>
            <a:xfrm>
              <a:off x="7820021" y="4082978"/>
              <a:ext cx="248479" cy="569844"/>
            </a:xfrm>
            <a:custGeom>
              <a:avLst>
                <a:gd name="f0" fmla="val 16891"/>
                <a:gd name="f1" fmla="val 540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0"/>
                <a:gd name="f8" fmla="val 21600"/>
                <a:gd name="f9" fmla="val 10800"/>
                <a:gd name="f10" fmla="+- 0 0 -270"/>
                <a:gd name="f11" fmla="+- 0 0 -90"/>
                <a:gd name="f12" fmla="*/ f5 1 21600"/>
                <a:gd name="f13" fmla="*/ f6 1 21600"/>
                <a:gd name="f14" fmla="pin 0 f1 10800"/>
                <a:gd name="f15" fmla="pin 0 f0 21600"/>
                <a:gd name="f16" fmla="*/ f10 f2 1"/>
                <a:gd name="f17" fmla="*/ f11 f2 1"/>
                <a:gd name="f18" fmla="val f14"/>
                <a:gd name="f19" fmla="val f15"/>
                <a:gd name="f20" fmla="+- 21600 0 f14"/>
                <a:gd name="f21" fmla="*/ f14 f12 1"/>
                <a:gd name="f22" fmla="*/ f15 f13 1"/>
                <a:gd name="f23" fmla="*/ 0 f13 1"/>
                <a:gd name="f24" fmla="*/ 0 f12 1"/>
                <a:gd name="f25" fmla="*/ f16 1 f4"/>
                <a:gd name="f26" fmla="*/ 21600 f12 1"/>
                <a:gd name="f27" fmla="*/ f17 1 f4"/>
                <a:gd name="f28" fmla="+- 21600 0 f19"/>
                <a:gd name="f29" fmla="*/ f18 f12 1"/>
                <a:gd name="f30" fmla="*/ f20 f12 1"/>
                <a:gd name="f31" fmla="*/ f19 f13 1"/>
                <a:gd name="f32" fmla="+- f25 0 f3"/>
                <a:gd name="f33" fmla="+- f27 0 f3"/>
                <a:gd name="f34" fmla="*/ f28 f18 1"/>
                <a:gd name="f35" fmla="*/ f34 1 10800"/>
                <a:gd name="f36" fmla="+- f19 f35 0"/>
                <a:gd name="f37" fmla="*/ f36 f13 1"/>
              </a:gdLst>
              <a:ahLst>
                <a:ahXY gdRefX="f1" minX="f7" maxX="f9" gdRefY="f0" minY="f7" maxY="f8">
                  <a:pos x="f21" y="f22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24" y="f31"/>
                </a:cxn>
                <a:cxn ang="f33">
                  <a:pos x="f26" y="f31"/>
                </a:cxn>
              </a:cxnLst>
              <a:rect l="f29" t="f23" r="f30" b="f37"/>
              <a:pathLst>
                <a:path w="21600" h="21600">
                  <a:moveTo>
                    <a:pt x="f18" y="f7"/>
                  </a:moveTo>
                  <a:lnTo>
                    <a:pt x="f18" y="f19"/>
                  </a:lnTo>
                  <a:lnTo>
                    <a:pt x="f7" y="f19"/>
                  </a:lnTo>
                  <a:lnTo>
                    <a:pt x="f9" y="f8"/>
                  </a:lnTo>
                  <a:lnTo>
                    <a:pt x="f8" y="f19"/>
                  </a:lnTo>
                  <a:lnTo>
                    <a:pt x="f20" y="f19"/>
                  </a:lnTo>
                  <a:lnTo>
                    <a:pt x="f20" y="f7"/>
                  </a:lnTo>
                  <a:close/>
                </a:path>
              </a:pathLst>
            </a:custGeom>
            <a:solidFill>
              <a:srgbClr val="FFFFFF"/>
            </a:solidFill>
            <a:ln w="12701" cap="flat">
              <a:solidFill>
                <a:srgbClr val="41719C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s-MX">
                <a:solidFill>
                  <a:srgbClr val="FFFFFF"/>
                </a:solidFill>
                <a:latin typeface="Calibri"/>
              </a:endParaRPr>
            </a:p>
          </p:txBody>
        </p:sp>
        <p:sp>
          <p:nvSpPr>
            <p:cNvPr id="12" name="Flecha abajo 19"/>
            <p:cNvSpPr/>
            <p:nvPr/>
          </p:nvSpPr>
          <p:spPr>
            <a:xfrm>
              <a:off x="8140564" y="4953725"/>
              <a:ext cx="248479" cy="569844"/>
            </a:xfrm>
            <a:custGeom>
              <a:avLst>
                <a:gd name="f0" fmla="val 16891"/>
                <a:gd name="f1" fmla="val 540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0"/>
                <a:gd name="f8" fmla="val 21600"/>
                <a:gd name="f9" fmla="val 10800"/>
                <a:gd name="f10" fmla="+- 0 0 -270"/>
                <a:gd name="f11" fmla="+- 0 0 -90"/>
                <a:gd name="f12" fmla="*/ f5 1 21600"/>
                <a:gd name="f13" fmla="*/ f6 1 21600"/>
                <a:gd name="f14" fmla="pin 0 f1 10800"/>
                <a:gd name="f15" fmla="pin 0 f0 21600"/>
                <a:gd name="f16" fmla="*/ f10 f2 1"/>
                <a:gd name="f17" fmla="*/ f11 f2 1"/>
                <a:gd name="f18" fmla="val f14"/>
                <a:gd name="f19" fmla="val f15"/>
                <a:gd name="f20" fmla="+- 21600 0 f14"/>
                <a:gd name="f21" fmla="*/ f14 f12 1"/>
                <a:gd name="f22" fmla="*/ f15 f13 1"/>
                <a:gd name="f23" fmla="*/ 0 f13 1"/>
                <a:gd name="f24" fmla="*/ 0 f12 1"/>
                <a:gd name="f25" fmla="*/ f16 1 f4"/>
                <a:gd name="f26" fmla="*/ 21600 f12 1"/>
                <a:gd name="f27" fmla="*/ f17 1 f4"/>
                <a:gd name="f28" fmla="+- 21600 0 f19"/>
                <a:gd name="f29" fmla="*/ f18 f12 1"/>
                <a:gd name="f30" fmla="*/ f20 f12 1"/>
                <a:gd name="f31" fmla="*/ f19 f13 1"/>
                <a:gd name="f32" fmla="+- f25 0 f3"/>
                <a:gd name="f33" fmla="+- f27 0 f3"/>
                <a:gd name="f34" fmla="*/ f28 f18 1"/>
                <a:gd name="f35" fmla="*/ f34 1 10800"/>
                <a:gd name="f36" fmla="+- f19 f35 0"/>
                <a:gd name="f37" fmla="*/ f36 f13 1"/>
              </a:gdLst>
              <a:ahLst>
                <a:ahXY gdRefX="f1" minX="f7" maxX="f9" gdRefY="f0" minY="f7" maxY="f8">
                  <a:pos x="f21" y="f22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24" y="f31"/>
                </a:cxn>
                <a:cxn ang="f33">
                  <a:pos x="f26" y="f31"/>
                </a:cxn>
              </a:cxnLst>
              <a:rect l="f29" t="f23" r="f30" b="f37"/>
              <a:pathLst>
                <a:path w="21600" h="21600">
                  <a:moveTo>
                    <a:pt x="f18" y="f7"/>
                  </a:moveTo>
                  <a:lnTo>
                    <a:pt x="f18" y="f19"/>
                  </a:lnTo>
                  <a:lnTo>
                    <a:pt x="f7" y="f19"/>
                  </a:lnTo>
                  <a:lnTo>
                    <a:pt x="f9" y="f8"/>
                  </a:lnTo>
                  <a:lnTo>
                    <a:pt x="f8" y="f19"/>
                  </a:lnTo>
                  <a:lnTo>
                    <a:pt x="f20" y="f19"/>
                  </a:lnTo>
                  <a:lnTo>
                    <a:pt x="f20" y="f7"/>
                  </a:lnTo>
                  <a:close/>
                </a:path>
              </a:pathLst>
            </a:custGeom>
            <a:solidFill>
              <a:srgbClr val="FFFFFF"/>
            </a:solidFill>
            <a:ln w="12701" cap="flat">
              <a:solidFill>
                <a:srgbClr val="41719C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s-MX">
                <a:solidFill>
                  <a:srgbClr val="FFFFFF"/>
                </a:solidFill>
                <a:latin typeface="Calibri"/>
              </a:endParaRPr>
            </a:p>
          </p:txBody>
        </p:sp>
        <p:sp>
          <p:nvSpPr>
            <p:cNvPr id="13" name="CuadroTexto 20"/>
            <p:cNvSpPr txBox="1"/>
            <p:nvPr/>
          </p:nvSpPr>
          <p:spPr>
            <a:xfrm>
              <a:off x="-109151" y="3310561"/>
              <a:ext cx="906399" cy="646331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0" compatLnSpc="1">
              <a:spAutoFit/>
            </a:bodyPr>
            <a:lstStyle/>
            <a:p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b="1" smtClean="0">
                  <a:solidFill>
                    <a:srgbClr val="ED7D31"/>
                  </a:solidFill>
                  <a:latin typeface="Calibri"/>
                </a:rPr>
                <a:t>Control</a:t>
              </a:r>
            </a:p>
            <a:p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b="1" smtClean="0">
                  <a:solidFill>
                    <a:srgbClr val="ED7D31"/>
                  </a:solidFill>
                  <a:latin typeface="Calibri"/>
                </a:rPr>
                <a:t>Interno</a:t>
              </a:r>
              <a:endParaRPr lang="es-MX" b="1" dirty="0">
                <a:solidFill>
                  <a:srgbClr val="ED7D31"/>
                </a:solidFill>
                <a:latin typeface="Calibri"/>
              </a:endParaRPr>
            </a:p>
          </p:txBody>
        </p:sp>
        <p:sp>
          <p:nvSpPr>
            <p:cNvPr id="14" name="CuadroTexto 21"/>
            <p:cNvSpPr txBox="1"/>
            <p:nvPr/>
          </p:nvSpPr>
          <p:spPr>
            <a:xfrm>
              <a:off x="780184" y="1311130"/>
              <a:ext cx="1357152" cy="646334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0" compatLnSpc="1">
              <a:spAutoFit/>
            </a:bodyPr>
            <a:lstStyle/>
            <a:p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b="1">
                  <a:solidFill>
                    <a:srgbClr val="ED7D31"/>
                  </a:solidFill>
                  <a:latin typeface="Calibri"/>
                </a:rPr>
                <a:t>Planeación Estratégica</a:t>
              </a:r>
              <a:endParaRPr lang="es-MX" sz="2000" b="1">
                <a:solidFill>
                  <a:srgbClr val="ED7D31"/>
                </a:solidFill>
                <a:latin typeface="Calibri"/>
              </a:endParaRPr>
            </a:p>
          </p:txBody>
        </p:sp>
        <p:sp>
          <p:nvSpPr>
            <p:cNvPr id="15" name="CuadroTexto 22"/>
            <p:cNvSpPr txBox="1"/>
            <p:nvPr/>
          </p:nvSpPr>
          <p:spPr>
            <a:xfrm>
              <a:off x="746150" y="2088480"/>
              <a:ext cx="1580019" cy="584777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0" compatLnSpc="1">
              <a:spAutoFit/>
            </a:bodyPr>
            <a:lstStyle/>
            <a:p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600" b="1">
                  <a:solidFill>
                    <a:srgbClr val="ED7D31"/>
                  </a:solidFill>
                  <a:latin typeface="Calibri"/>
                </a:rPr>
                <a:t>Estructura Organizacional</a:t>
              </a:r>
            </a:p>
          </p:txBody>
        </p:sp>
        <p:sp>
          <p:nvSpPr>
            <p:cNvPr id="16" name="CuadroTexto 25"/>
            <p:cNvSpPr txBox="1"/>
            <p:nvPr/>
          </p:nvSpPr>
          <p:spPr>
            <a:xfrm>
              <a:off x="777148" y="2993480"/>
              <a:ext cx="2161522" cy="646334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0" compatLnSpc="1">
              <a:spAutoFit/>
            </a:bodyPr>
            <a:lstStyle/>
            <a:p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b="1" dirty="0">
                  <a:solidFill>
                    <a:srgbClr val="ED7D31"/>
                  </a:solidFill>
                  <a:latin typeface="Calibri"/>
                </a:rPr>
                <a:t>Planeación Operativa</a:t>
              </a:r>
              <a:endParaRPr lang="es-MX" sz="2000" b="1" dirty="0">
                <a:solidFill>
                  <a:srgbClr val="ED7D31"/>
                </a:solidFill>
                <a:latin typeface="Calibri"/>
              </a:endParaRPr>
            </a:p>
          </p:txBody>
        </p:sp>
        <p:sp>
          <p:nvSpPr>
            <p:cNvPr id="17" name="CuadroTexto 26"/>
            <p:cNvSpPr txBox="1"/>
            <p:nvPr/>
          </p:nvSpPr>
          <p:spPr>
            <a:xfrm>
              <a:off x="823609" y="3769047"/>
              <a:ext cx="2638236" cy="36933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0" compatLnSpc="1">
              <a:spAutoFit/>
            </a:bodyPr>
            <a:lstStyle/>
            <a:p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b="1" dirty="0">
                  <a:solidFill>
                    <a:srgbClr val="ED7D31"/>
                  </a:solidFill>
                  <a:latin typeface="Calibri"/>
                </a:rPr>
                <a:t>Organización Operativa</a:t>
              </a:r>
              <a:endParaRPr lang="es-MX" sz="2000" b="1" dirty="0">
                <a:solidFill>
                  <a:srgbClr val="ED7D31"/>
                </a:solidFill>
                <a:latin typeface="Calibri"/>
              </a:endParaRPr>
            </a:p>
          </p:txBody>
        </p:sp>
        <p:sp>
          <p:nvSpPr>
            <p:cNvPr id="18" name="CuadroTexto 27"/>
            <p:cNvSpPr txBox="1"/>
            <p:nvPr/>
          </p:nvSpPr>
          <p:spPr>
            <a:xfrm>
              <a:off x="823609" y="4492776"/>
              <a:ext cx="2357332" cy="830997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0" compatLnSpc="1">
              <a:spAutoFit/>
            </a:bodyPr>
            <a:lstStyle/>
            <a:p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600" b="1">
                  <a:solidFill>
                    <a:srgbClr val="ED7D31"/>
                  </a:solidFill>
                  <a:latin typeface="Calibri"/>
                </a:rPr>
                <a:t>Valoración de Riesgos y</a:t>
              </a:r>
            </a:p>
            <a:p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600" b="1">
                  <a:solidFill>
                    <a:srgbClr val="ED7D31"/>
                  </a:solidFill>
                  <a:latin typeface="Calibri"/>
                </a:rPr>
                <a:t>Actividades de Control</a:t>
              </a:r>
            </a:p>
          </p:txBody>
        </p:sp>
        <p:sp>
          <p:nvSpPr>
            <p:cNvPr id="19" name="CuadroTexto 28"/>
            <p:cNvSpPr txBox="1"/>
            <p:nvPr/>
          </p:nvSpPr>
          <p:spPr>
            <a:xfrm>
              <a:off x="814547" y="5343268"/>
              <a:ext cx="2784713" cy="584777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0" compatLnSpc="1">
              <a:spAutoFit/>
            </a:bodyPr>
            <a:lstStyle/>
            <a:p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MX" sz="1600" b="1">
                  <a:solidFill>
                    <a:srgbClr val="ED7D31"/>
                  </a:solidFill>
                  <a:latin typeface="Calibri"/>
                </a:rPr>
                <a:t>Supervisión y seguimiento.- Informes</a:t>
              </a:r>
            </a:p>
          </p:txBody>
        </p:sp>
        <p:sp>
          <p:nvSpPr>
            <p:cNvPr id="20" name="Flecha abajo 29"/>
            <p:cNvSpPr/>
            <p:nvPr/>
          </p:nvSpPr>
          <p:spPr>
            <a:xfrm>
              <a:off x="7164288" y="2427108"/>
              <a:ext cx="248479" cy="569844"/>
            </a:xfrm>
            <a:custGeom>
              <a:avLst>
                <a:gd name="f0" fmla="val 16891"/>
                <a:gd name="f1" fmla="val 540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0"/>
                <a:gd name="f8" fmla="val 21600"/>
                <a:gd name="f9" fmla="val 10800"/>
                <a:gd name="f10" fmla="+- 0 0 -270"/>
                <a:gd name="f11" fmla="+- 0 0 -90"/>
                <a:gd name="f12" fmla="*/ f5 1 21600"/>
                <a:gd name="f13" fmla="*/ f6 1 21600"/>
                <a:gd name="f14" fmla="pin 0 f1 10800"/>
                <a:gd name="f15" fmla="pin 0 f0 21600"/>
                <a:gd name="f16" fmla="*/ f10 f2 1"/>
                <a:gd name="f17" fmla="*/ f11 f2 1"/>
                <a:gd name="f18" fmla="val f14"/>
                <a:gd name="f19" fmla="val f15"/>
                <a:gd name="f20" fmla="+- 21600 0 f14"/>
                <a:gd name="f21" fmla="*/ f14 f12 1"/>
                <a:gd name="f22" fmla="*/ f15 f13 1"/>
                <a:gd name="f23" fmla="*/ 0 f13 1"/>
                <a:gd name="f24" fmla="*/ 0 f12 1"/>
                <a:gd name="f25" fmla="*/ f16 1 f4"/>
                <a:gd name="f26" fmla="*/ 21600 f12 1"/>
                <a:gd name="f27" fmla="*/ f17 1 f4"/>
                <a:gd name="f28" fmla="+- 21600 0 f19"/>
                <a:gd name="f29" fmla="*/ f18 f12 1"/>
                <a:gd name="f30" fmla="*/ f20 f12 1"/>
                <a:gd name="f31" fmla="*/ f19 f13 1"/>
                <a:gd name="f32" fmla="+- f25 0 f3"/>
                <a:gd name="f33" fmla="+- f27 0 f3"/>
                <a:gd name="f34" fmla="*/ f28 f18 1"/>
                <a:gd name="f35" fmla="*/ f34 1 10800"/>
                <a:gd name="f36" fmla="+- f19 f35 0"/>
                <a:gd name="f37" fmla="*/ f36 f13 1"/>
              </a:gdLst>
              <a:ahLst>
                <a:ahXY gdRefX="f1" minX="f7" maxX="f9" gdRefY="f0" minY="f7" maxY="f8">
                  <a:pos x="f21" y="f22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24" y="f31"/>
                </a:cxn>
                <a:cxn ang="f33">
                  <a:pos x="f26" y="f31"/>
                </a:cxn>
              </a:cxnLst>
              <a:rect l="f29" t="f23" r="f30" b="f37"/>
              <a:pathLst>
                <a:path w="21600" h="21600">
                  <a:moveTo>
                    <a:pt x="f18" y="f7"/>
                  </a:moveTo>
                  <a:lnTo>
                    <a:pt x="f18" y="f19"/>
                  </a:lnTo>
                  <a:lnTo>
                    <a:pt x="f7" y="f19"/>
                  </a:lnTo>
                  <a:lnTo>
                    <a:pt x="f9" y="f8"/>
                  </a:lnTo>
                  <a:lnTo>
                    <a:pt x="f8" y="f19"/>
                  </a:lnTo>
                  <a:lnTo>
                    <a:pt x="f20" y="f19"/>
                  </a:lnTo>
                  <a:lnTo>
                    <a:pt x="f20" y="f7"/>
                  </a:lnTo>
                  <a:close/>
                </a:path>
              </a:pathLst>
            </a:custGeom>
            <a:solidFill>
              <a:srgbClr val="FFFFFF"/>
            </a:solidFill>
            <a:ln w="12701" cap="flat">
              <a:solidFill>
                <a:srgbClr val="41719C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s-MX">
                <a:solidFill>
                  <a:srgbClr val="FFFFFF"/>
                </a:solidFill>
                <a:latin typeface="Calibri"/>
              </a:endParaRPr>
            </a:p>
          </p:txBody>
        </p:sp>
        <p:sp>
          <p:nvSpPr>
            <p:cNvPr id="21" name="Abrir llave 1"/>
            <p:cNvSpPr/>
            <p:nvPr/>
          </p:nvSpPr>
          <p:spPr>
            <a:xfrm>
              <a:off x="699632" y="1311130"/>
              <a:ext cx="199960" cy="4685623"/>
            </a:xfrm>
            <a:custGeom>
              <a:avLst>
                <a:gd name="f11" fmla="val 8333"/>
                <a:gd name="f12" fmla="val 5000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5400000"/>
                <a:gd name="f11" fmla="val 8333"/>
                <a:gd name="f12" fmla="val 50000"/>
                <a:gd name="f13" fmla="+- 0 0 -180"/>
                <a:gd name="f14" fmla="+- 0 0 -270"/>
                <a:gd name="f15" fmla="+- 0 0 -360"/>
                <a:gd name="f16" fmla="abs f5"/>
                <a:gd name="f17" fmla="abs f6"/>
                <a:gd name="f18" fmla="abs f7"/>
                <a:gd name="f19" fmla="val f8"/>
                <a:gd name="f20" fmla="val f12"/>
                <a:gd name="f21" fmla="val f11"/>
                <a:gd name="f22" fmla="+- 2700000 f3 0"/>
                <a:gd name="f23" fmla="*/ f13 f2 1"/>
                <a:gd name="f24" fmla="*/ f14 f2 1"/>
                <a:gd name="f25" fmla="*/ f15 f2 1"/>
                <a:gd name="f26" fmla="?: f16 f5 1"/>
                <a:gd name="f27" fmla="?: f17 f6 1"/>
                <a:gd name="f28" fmla="?: f18 f7 1"/>
                <a:gd name="f29" fmla="*/ f22 f9 1"/>
                <a:gd name="f30" fmla="*/ f23 1 f4"/>
                <a:gd name="f31" fmla="*/ f24 1 f4"/>
                <a:gd name="f32" fmla="*/ f25 1 f4"/>
                <a:gd name="f33" fmla="*/ f26 1 21600"/>
                <a:gd name="f34" fmla="*/ f27 1 21600"/>
                <a:gd name="f35" fmla="*/ 21600 f26 1"/>
                <a:gd name="f36" fmla="*/ 21600 f27 1"/>
                <a:gd name="f37" fmla="*/ f29 1 f2"/>
                <a:gd name="f38" fmla="+- f30 0 f3"/>
                <a:gd name="f39" fmla="+- f31 0 f3"/>
                <a:gd name="f40" fmla="+- f32 0 f3"/>
                <a:gd name="f41" fmla="min f34 f33"/>
                <a:gd name="f42" fmla="*/ f35 1 f28"/>
                <a:gd name="f43" fmla="*/ f36 1 f28"/>
                <a:gd name="f44" fmla="+- 0 0 f37"/>
                <a:gd name="f45" fmla="val f42"/>
                <a:gd name="f46" fmla="val f43"/>
                <a:gd name="f47" fmla="+- 0 0 f44"/>
                <a:gd name="f48" fmla="*/ f19 f41 1"/>
                <a:gd name="f49" fmla="+- f46 0 f19"/>
                <a:gd name="f50" fmla="+- f45 0 f19"/>
                <a:gd name="f51" fmla="*/ f47 f2 1"/>
                <a:gd name="f52" fmla="*/ f45 f41 1"/>
                <a:gd name="f53" fmla="*/ f46 f41 1"/>
                <a:gd name="f54" fmla="*/ f50 1 2"/>
                <a:gd name="f55" fmla="min f50 f49"/>
                <a:gd name="f56" fmla="*/ f49 f20 1"/>
                <a:gd name="f57" fmla="*/ f51 1 f9"/>
                <a:gd name="f58" fmla="+- f19 f54 0"/>
                <a:gd name="f59" fmla="*/ f55 f21 1"/>
                <a:gd name="f60" fmla="*/ f56 1 100000"/>
                <a:gd name="f61" fmla="+- f57 0 f3"/>
                <a:gd name="f62" fmla="*/ f54 f41 1"/>
                <a:gd name="f63" fmla="*/ f59 1 100000"/>
                <a:gd name="f64" fmla="cos 1 f61"/>
                <a:gd name="f65" fmla="sin 1 f61"/>
                <a:gd name="f66" fmla="*/ f58 f41 1"/>
                <a:gd name="f67" fmla="*/ f60 f41 1"/>
                <a:gd name="f68" fmla="+- f60 f63 0"/>
                <a:gd name="f69" fmla="+- 0 0 f64"/>
                <a:gd name="f70" fmla="+- 0 0 f65"/>
                <a:gd name="f71" fmla="*/ f63 f41 1"/>
                <a:gd name="f72" fmla="+- 0 0 f69"/>
                <a:gd name="f73" fmla="+- 0 0 f70"/>
                <a:gd name="f74" fmla="*/ f68 f41 1"/>
                <a:gd name="f75" fmla="*/ f72 f54 1"/>
                <a:gd name="f76" fmla="*/ f73 f63 1"/>
                <a:gd name="f77" fmla="+- f45 0 f75"/>
                <a:gd name="f78" fmla="+- f63 0 f76"/>
                <a:gd name="f79" fmla="+- f46 f76 0"/>
                <a:gd name="f80" fmla="+- f79 0 f63"/>
                <a:gd name="f81" fmla="*/ f77 f41 1"/>
                <a:gd name="f82" fmla="*/ f78 f41 1"/>
                <a:gd name="f83" fmla="*/ f80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2" y="f48"/>
                </a:cxn>
                <a:cxn ang="f39">
                  <a:pos x="f48" y="f67"/>
                </a:cxn>
                <a:cxn ang="f40">
                  <a:pos x="f52" y="f53"/>
                </a:cxn>
              </a:cxnLst>
              <a:rect l="f81" t="f82" r="f52" b="f83"/>
              <a:pathLst>
                <a:path stroke="0">
                  <a:moveTo>
                    <a:pt x="f52" y="f53"/>
                  </a:moveTo>
                  <a:arcTo wR="f62" hR="f71" stAng="f3" swAng="f3"/>
                  <a:lnTo>
                    <a:pt x="f66" y="f74"/>
                  </a:lnTo>
                  <a:arcTo wR="f62" hR="f71" stAng="f8" swAng="f10"/>
                  <a:arcTo wR="f62" hR="f71" stAng="f3" swAng="f10"/>
                  <a:lnTo>
                    <a:pt x="f66" y="f71"/>
                  </a:lnTo>
                  <a:arcTo wR="f62" hR="f71" stAng="f2" swAng="f3"/>
                  <a:close/>
                </a:path>
                <a:path fill="none">
                  <a:moveTo>
                    <a:pt x="f52" y="f53"/>
                  </a:moveTo>
                  <a:arcTo wR="f62" hR="f71" stAng="f3" swAng="f3"/>
                  <a:lnTo>
                    <a:pt x="f66" y="f74"/>
                  </a:lnTo>
                  <a:arcTo wR="f62" hR="f71" stAng="f8" swAng="f10"/>
                  <a:arcTo wR="f62" hR="f71" stAng="f3" swAng="f10"/>
                  <a:lnTo>
                    <a:pt x="f66" y="f71"/>
                  </a:lnTo>
                  <a:arcTo wR="f62" hR="f71" stAng="f2" swAng="f3"/>
                </a:path>
              </a:pathLst>
            </a:custGeom>
            <a:noFill/>
            <a:ln w="9528" cap="flat">
              <a:solidFill>
                <a:srgbClr val="0000CC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s-MX">
                <a:solidFill>
                  <a:srgbClr val="000000"/>
                </a:solidFill>
                <a:latin typeface="Calibri"/>
              </a:endParaRPr>
            </a:p>
          </p:txBody>
        </p:sp>
      </p:grpSp>
      <p:sp>
        <p:nvSpPr>
          <p:cNvPr id="23" name="1 Título"/>
          <p:cNvSpPr txBox="1">
            <a:spLocks/>
          </p:cNvSpPr>
          <p:nvPr/>
        </p:nvSpPr>
        <p:spPr>
          <a:xfrm>
            <a:off x="719999" y="323999"/>
            <a:ext cx="7164000" cy="7560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lnSpc>
                <a:spcPts val="26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s-PY" sz="2800" dirty="0" smtClean="0">
                <a:solidFill>
                  <a:srgbClr val="0066B3"/>
                </a:solidFill>
              </a:rPr>
              <a:t>El proceso de la gestión integral de riesgo y el control interno</a:t>
            </a:r>
            <a:endParaRPr lang="es-PY" sz="2800" dirty="0">
              <a:solidFill>
                <a:srgbClr val="0066B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3347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D2BD9FD-76CB-407D-A930-74088DA6A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Requisitos mínimos para la gestión de riesgos</a:t>
            </a:r>
          </a:p>
        </p:txBody>
      </p:sp>
      <p:sp>
        <p:nvSpPr>
          <p:cNvPr id="4" name="Triángulo isósceles 3">
            <a:extLst>
              <a:ext uri="{FF2B5EF4-FFF2-40B4-BE49-F238E27FC236}">
                <a16:creationId xmlns:a16="http://schemas.microsoft.com/office/drawing/2014/main" xmlns="" id="{189E7156-0135-4861-AD4D-B0618096E605}"/>
              </a:ext>
            </a:extLst>
          </p:cNvPr>
          <p:cNvSpPr/>
          <p:nvPr/>
        </p:nvSpPr>
        <p:spPr>
          <a:xfrm>
            <a:off x="911356" y="1340768"/>
            <a:ext cx="7200800" cy="864096"/>
          </a:xfrm>
          <a:prstGeom prst="triangle">
            <a:avLst/>
          </a:prstGeom>
          <a:solidFill>
            <a:srgbClr val="FFF1D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xmlns="" id="{A8F4BA87-FF04-488E-A4CD-2604D39AEE3E}"/>
              </a:ext>
            </a:extLst>
          </p:cNvPr>
          <p:cNvSpPr/>
          <p:nvPr/>
        </p:nvSpPr>
        <p:spPr>
          <a:xfrm>
            <a:off x="899592" y="2308765"/>
            <a:ext cx="2520280" cy="3168352"/>
          </a:xfrm>
          <a:prstGeom prst="rect">
            <a:avLst/>
          </a:prstGeom>
          <a:solidFill>
            <a:srgbClr val="FECEB8"/>
          </a:solidFill>
          <a:ln>
            <a:solidFill>
              <a:srgbClr val="FD81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CADDF3CB-B484-44B9-B894-961579F23D96}"/>
              </a:ext>
            </a:extLst>
          </p:cNvPr>
          <p:cNvSpPr/>
          <p:nvPr/>
        </p:nvSpPr>
        <p:spPr>
          <a:xfrm>
            <a:off x="3549690" y="2308765"/>
            <a:ext cx="4550702" cy="366616"/>
          </a:xfrm>
          <a:prstGeom prst="rect">
            <a:avLst/>
          </a:prstGeom>
          <a:solidFill>
            <a:srgbClr val="FECEB8"/>
          </a:solidFill>
          <a:ln>
            <a:solidFill>
              <a:srgbClr val="FD81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xmlns="" id="{BD1FD44F-260D-481A-9FD7-538CE8A6192A}"/>
              </a:ext>
            </a:extLst>
          </p:cNvPr>
          <p:cNvSpPr/>
          <p:nvPr/>
        </p:nvSpPr>
        <p:spPr>
          <a:xfrm>
            <a:off x="3549690" y="2790847"/>
            <a:ext cx="2100300" cy="2677547"/>
          </a:xfrm>
          <a:prstGeom prst="rect">
            <a:avLst/>
          </a:prstGeom>
          <a:solidFill>
            <a:srgbClr val="FECEB8"/>
          </a:solidFill>
          <a:ln>
            <a:solidFill>
              <a:srgbClr val="FD81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xmlns="" id="{6C4CB304-B4EB-4D5F-B7F4-F72F96E4B32A}"/>
              </a:ext>
            </a:extLst>
          </p:cNvPr>
          <p:cNvSpPr/>
          <p:nvPr/>
        </p:nvSpPr>
        <p:spPr>
          <a:xfrm>
            <a:off x="5770172" y="2790847"/>
            <a:ext cx="2330219" cy="2682186"/>
          </a:xfrm>
          <a:prstGeom prst="rect">
            <a:avLst/>
          </a:prstGeom>
          <a:solidFill>
            <a:srgbClr val="FECEB8"/>
          </a:solidFill>
          <a:ln>
            <a:solidFill>
              <a:srgbClr val="FD81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xmlns="" id="{B176EF00-FD06-403C-84CF-355A6B3509F2}"/>
              </a:ext>
            </a:extLst>
          </p:cNvPr>
          <p:cNvSpPr/>
          <p:nvPr/>
        </p:nvSpPr>
        <p:spPr>
          <a:xfrm>
            <a:off x="899592" y="5566476"/>
            <a:ext cx="7200799" cy="360040"/>
          </a:xfrm>
          <a:prstGeom prst="rect">
            <a:avLst/>
          </a:prstGeom>
          <a:solidFill>
            <a:srgbClr val="FFF1D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0C53A57F-15F6-4F42-AD66-62D32389B09A}"/>
              </a:ext>
            </a:extLst>
          </p:cNvPr>
          <p:cNvSpPr txBox="1"/>
          <p:nvPr/>
        </p:nvSpPr>
        <p:spPr>
          <a:xfrm>
            <a:off x="3386507" y="1551102"/>
            <a:ext cx="2304256" cy="646331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s-MX" sz="1200" b="1" dirty="0">
                <a:solidFill>
                  <a:srgbClr val="000000"/>
                </a:solidFill>
              </a:rPr>
              <a:t> </a:t>
            </a:r>
            <a:r>
              <a:rPr lang="es-MX" b="1" dirty="0">
                <a:solidFill>
                  <a:srgbClr val="000000"/>
                </a:solidFill>
              </a:rPr>
              <a:t>Requisitos para la</a:t>
            </a:r>
            <a:br>
              <a:rPr lang="es-MX" b="1" dirty="0">
                <a:solidFill>
                  <a:srgbClr val="000000"/>
                </a:solidFill>
              </a:rPr>
            </a:br>
            <a:r>
              <a:rPr lang="es-MX" b="1" dirty="0">
                <a:solidFill>
                  <a:srgbClr val="000000"/>
                </a:solidFill>
              </a:rPr>
              <a:t> gestión de riesgos</a:t>
            </a:r>
            <a:endParaRPr lang="es-MX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xmlns="" id="{BA3AB2F4-4A45-4D53-B470-1F5B0AA09E14}"/>
              </a:ext>
            </a:extLst>
          </p:cNvPr>
          <p:cNvSpPr txBox="1"/>
          <p:nvPr/>
        </p:nvSpPr>
        <p:spPr>
          <a:xfrm>
            <a:off x="865716" y="2267047"/>
            <a:ext cx="265009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600" b="1" dirty="0" smtClean="0"/>
              <a:t>Componente </a:t>
            </a:r>
            <a:r>
              <a:rPr lang="es-MX" sz="1600" b="1" dirty="0"/>
              <a:t>general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200" dirty="0"/>
              <a:t>Responsabilidad general </a:t>
            </a:r>
            <a:r>
              <a:rPr lang="es-MX" sz="1200" dirty="0">
                <a:sym typeface="Wingdings" panose="05000000000000000000" pitchFamily="2" charset="2"/>
              </a:rPr>
              <a:t> directivos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200" dirty="0">
                <a:sym typeface="Wingdings" panose="05000000000000000000" pitchFamily="2" charset="2"/>
              </a:rPr>
              <a:t>Requisitos generales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200" dirty="0">
                <a:sym typeface="Wingdings" panose="05000000000000000000" pitchFamily="2" charset="2"/>
              </a:rPr>
              <a:t>Capacidad de asumir riesgos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200" dirty="0">
                <a:sym typeface="Wingdings" panose="05000000000000000000" pitchFamily="2" charset="2"/>
              </a:rPr>
              <a:t>Determinación estrategia de riesgos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200" dirty="0">
                <a:sym typeface="Wingdings" panose="05000000000000000000" pitchFamily="2" charset="2"/>
              </a:rPr>
              <a:t>Establecimiento procesos de gestión de riesgos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200" dirty="0">
                <a:sym typeface="Wingdings" panose="05000000000000000000" pitchFamily="2" charset="2"/>
              </a:rPr>
              <a:t>Guías organizacionales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200" dirty="0">
                <a:sym typeface="Wingdings" panose="05000000000000000000" pitchFamily="2" charset="2"/>
              </a:rPr>
              <a:t>Documentación (Manual de riesgos)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200" dirty="0">
                <a:sym typeface="Wingdings" panose="05000000000000000000" pitchFamily="2" charset="2"/>
              </a:rPr>
              <a:t>Dotación de recursos adecuado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200" dirty="0">
                <a:sym typeface="Wingdings" panose="05000000000000000000" pitchFamily="2" charset="2"/>
              </a:rPr>
              <a:t>Concepto para actividades en nuevos productos / mercados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200" dirty="0">
                <a:sym typeface="Wingdings" panose="05000000000000000000" pitchFamily="2" charset="2"/>
              </a:rPr>
              <a:t>Requisitos para la externalización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MX" sz="1400" dirty="0">
              <a:sym typeface="Wingdings" panose="05000000000000000000" pitchFamily="2" charset="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MX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MX" sz="1600" b="1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xmlns="" id="{869286E8-353A-4EAB-894E-96401E0CF8FA}"/>
              </a:ext>
            </a:extLst>
          </p:cNvPr>
          <p:cNvSpPr txBox="1"/>
          <p:nvPr/>
        </p:nvSpPr>
        <p:spPr>
          <a:xfrm>
            <a:off x="3506078" y="2286792"/>
            <a:ext cx="4666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600" b="1" dirty="0"/>
              <a:t>C</a:t>
            </a:r>
            <a:r>
              <a:rPr lang="es-MX" sz="1600" b="1" dirty="0" smtClean="0"/>
              <a:t>omponente </a:t>
            </a:r>
            <a:r>
              <a:rPr lang="es-MX" sz="1600" b="1" dirty="0"/>
              <a:t>especial I </a:t>
            </a:r>
            <a:r>
              <a:rPr lang="es-MX" sz="1600" dirty="0"/>
              <a:t>“</a:t>
            </a:r>
            <a:r>
              <a:rPr lang="es-MX" sz="1400" dirty="0"/>
              <a:t>Requisitos para el SCI”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xmlns="" id="{2C7BCB3D-F969-42CD-B9E1-139451771DB3}"/>
              </a:ext>
            </a:extLst>
          </p:cNvPr>
          <p:cNvSpPr txBox="1"/>
          <p:nvPr/>
        </p:nvSpPr>
        <p:spPr>
          <a:xfrm>
            <a:off x="3515814" y="2845248"/>
            <a:ext cx="214604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“Organización”</a:t>
            </a:r>
          </a:p>
          <a:p>
            <a:endParaRPr lang="es-MX" sz="1400" dirty="0"/>
          </a:p>
          <a:p>
            <a:r>
              <a:rPr lang="es-MX" sz="1400" b="1" dirty="0"/>
              <a:t>Organización estructural y procesal</a:t>
            </a:r>
          </a:p>
          <a:p>
            <a:endParaRPr lang="es-MX" sz="1400" dirty="0"/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s-MX" sz="1400" dirty="0">
                <a:sym typeface="Wingdings" panose="05000000000000000000" pitchFamily="2" charset="2"/>
              </a:rPr>
              <a:t>Colocación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s-MX" sz="1400" dirty="0">
                <a:sym typeface="Wingdings" panose="05000000000000000000" pitchFamily="2" charset="2"/>
              </a:rPr>
              <a:t>Inversión</a:t>
            </a:r>
            <a:endParaRPr lang="es-MX" sz="1400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xmlns="" id="{5FB2C1E9-03E6-4021-B0E6-8BF3100E3B27}"/>
              </a:ext>
            </a:extLst>
          </p:cNvPr>
          <p:cNvSpPr txBox="1"/>
          <p:nvPr/>
        </p:nvSpPr>
        <p:spPr>
          <a:xfrm>
            <a:off x="5825041" y="2834419"/>
            <a:ext cx="21460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“Riesgo”</a:t>
            </a:r>
          </a:p>
          <a:p>
            <a:endParaRPr lang="es-MX" sz="1400" dirty="0"/>
          </a:p>
          <a:p>
            <a:r>
              <a:rPr lang="es-MX" sz="1400" b="1" dirty="0"/>
              <a:t>Procesos de gestión de riesgos para</a:t>
            </a:r>
          </a:p>
          <a:p>
            <a:endParaRPr lang="es-MX" sz="1400" dirty="0"/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s-MX" sz="1400" dirty="0">
                <a:sym typeface="Wingdings" panose="05000000000000000000" pitchFamily="2" charset="2"/>
              </a:rPr>
              <a:t>Riesgo crediticio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s-MX" sz="1400" dirty="0">
                <a:sym typeface="Wingdings" panose="05000000000000000000" pitchFamily="2" charset="2"/>
              </a:rPr>
              <a:t>Riesgo de mercado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s-MX" sz="1400" dirty="0"/>
              <a:t>Riesgo de liquidez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s-MX" sz="1400" dirty="0"/>
              <a:t>Riesgo operacional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s-MX" sz="1400" dirty="0"/>
              <a:t>Concentraciones de riesgo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s-MX" sz="1400" dirty="0"/>
              <a:t>Otros riesgos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xmlns="" id="{7AF52B9A-94E8-4847-8EEE-B512A9908B5D}"/>
              </a:ext>
            </a:extLst>
          </p:cNvPr>
          <p:cNvSpPr txBox="1"/>
          <p:nvPr/>
        </p:nvSpPr>
        <p:spPr>
          <a:xfrm>
            <a:off x="1630319" y="5568185"/>
            <a:ext cx="57393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600" b="1" dirty="0"/>
              <a:t>C</a:t>
            </a:r>
            <a:r>
              <a:rPr lang="es-MX" sz="1600" b="1" dirty="0" smtClean="0"/>
              <a:t>omponente </a:t>
            </a:r>
            <a:r>
              <a:rPr lang="es-MX" sz="1600" b="1" dirty="0"/>
              <a:t>especial II </a:t>
            </a:r>
            <a:r>
              <a:rPr lang="es-MX" sz="1600" dirty="0"/>
              <a:t>“</a:t>
            </a:r>
            <a:r>
              <a:rPr lang="es-MX" sz="1400" dirty="0"/>
              <a:t>Requisitos para la Revisión Interna”</a:t>
            </a:r>
          </a:p>
        </p:txBody>
      </p:sp>
    </p:spTree>
    <p:extLst>
      <p:ext uri="{BB962C8B-B14F-4D97-AF65-F5344CB8AC3E}">
        <p14:creationId xmlns:p14="http://schemas.microsoft.com/office/powerpoint/2010/main" val="7534115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1026"/>
          <p:cNvSpPr>
            <a:spLocks noChangeArrowheads="1"/>
          </p:cNvSpPr>
          <p:nvPr/>
        </p:nvSpPr>
        <p:spPr bwMode="auto">
          <a:xfrm>
            <a:off x="395288" y="404813"/>
            <a:ext cx="7405687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2800" b="1" dirty="0" smtClean="0">
                <a:solidFill>
                  <a:srgbClr val="FFFFFF"/>
                </a:solidFill>
                <a:ea typeface="ＭＳ Ｐゴシック" pitchFamily="34" charset="-128"/>
                <a:cs typeface="Arial" pitchFamily="34" charset="0"/>
              </a:rPr>
              <a:t>Como implementar un GIR en una empresa cooperativa?</a:t>
            </a:r>
          </a:p>
        </p:txBody>
      </p:sp>
      <p:sp>
        <p:nvSpPr>
          <p:cNvPr id="137219" name="Text Box 1027"/>
          <p:cNvSpPr txBox="1">
            <a:spLocks noChangeArrowheads="1"/>
          </p:cNvSpPr>
          <p:nvPr/>
        </p:nvSpPr>
        <p:spPr bwMode="auto">
          <a:xfrm>
            <a:off x="179512" y="1340768"/>
            <a:ext cx="8784976" cy="4395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66700" indent="-266700">
              <a:tabLst>
                <a:tab pos="266700" algn="l"/>
                <a:tab pos="3594100" algn="ctr"/>
              </a:tabLst>
              <a:defRPr sz="2000">
                <a:solidFill>
                  <a:schemeClr val="tx1"/>
                </a:solidFill>
                <a:latin typeface="Futura" pitchFamily="18" charset="0"/>
              </a:defRPr>
            </a:lvl1pPr>
            <a:lvl2pPr marL="812800" indent="-277813">
              <a:tabLst>
                <a:tab pos="266700" algn="l"/>
                <a:tab pos="3594100" algn="ctr"/>
              </a:tabLst>
              <a:defRPr sz="2000">
                <a:solidFill>
                  <a:schemeClr val="tx1"/>
                </a:solidFill>
                <a:latin typeface="Futura" pitchFamily="18" charset="0"/>
              </a:defRPr>
            </a:lvl2pPr>
            <a:lvl3pPr marL="1143000" indent="-228600">
              <a:tabLst>
                <a:tab pos="266700" algn="l"/>
                <a:tab pos="3594100" algn="ctr"/>
              </a:tabLst>
              <a:defRPr sz="2000">
                <a:solidFill>
                  <a:schemeClr val="tx1"/>
                </a:solidFill>
                <a:latin typeface="Futura" pitchFamily="18" charset="0"/>
              </a:defRPr>
            </a:lvl3pPr>
            <a:lvl4pPr marL="1600200" indent="-228600">
              <a:tabLst>
                <a:tab pos="266700" algn="l"/>
                <a:tab pos="3594100" algn="ctr"/>
              </a:tabLst>
              <a:defRPr sz="2000">
                <a:solidFill>
                  <a:schemeClr val="tx1"/>
                </a:solidFill>
                <a:latin typeface="Futura" pitchFamily="18" charset="0"/>
              </a:defRPr>
            </a:lvl4pPr>
            <a:lvl5pPr marL="2057400" indent="-228600">
              <a:tabLst>
                <a:tab pos="266700" algn="l"/>
                <a:tab pos="3594100" algn="ctr"/>
              </a:tabLst>
              <a:defRPr sz="2000">
                <a:solidFill>
                  <a:schemeClr val="tx1"/>
                </a:solidFill>
                <a:latin typeface="Futura" pitchFamily="18" charset="0"/>
              </a:defRPr>
            </a:lvl5pPr>
            <a:lvl6pPr marL="2514600" indent="-228600" eaLnBrk="0" hangingPunct="0">
              <a:tabLst>
                <a:tab pos="266700" algn="l"/>
                <a:tab pos="3594100" algn="ctr"/>
              </a:tabLst>
              <a:defRPr sz="2000">
                <a:solidFill>
                  <a:schemeClr val="tx1"/>
                </a:solidFill>
                <a:latin typeface="Futura" pitchFamily="18" charset="0"/>
              </a:defRPr>
            </a:lvl6pPr>
            <a:lvl7pPr marL="2971800" indent="-228600" eaLnBrk="0" hangingPunct="0">
              <a:tabLst>
                <a:tab pos="266700" algn="l"/>
                <a:tab pos="3594100" algn="ctr"/>
              </a:tabLst>
              <a:defRPr sz="2000">
                <a:solidFill>
                  <a:schemeClr val="tx1"/>
                </a:solidFill>
                <a:latin typeface="Futura" pitchFamily="18" charset="0"/>
              </a:defRPr>
            </a:lvl7pPr>
            <a:lvl8pPr marL="3429000" indent="-228600" eaLnBrk="0" hangingPunct="0">
              <a:tabLst>
                <a:tab pos="266700" algn="l"/>
                <a:tab pos="3594100" algn="ctr"/>
              </a:tabLst>
              <a:defRPr sz="2000">
                <a:solidFill>
                  <a:schemeClr val="tx1"/>
                </a:solidFill>
                <a:latin typeface="Futura" pitchFamily="18" charset="0"/>
              </a:defRPr>
            </a:lvl8pPr>
            <a:lvl9pPr marL="3886200" indent="-228600" eaLnBrk="0" hangingPunct="0">
              <a:tabLst>
                <a:tab pos="266700" algn="l"/>
                <a:tab pos="3594100" algn="ctr"/>
              </a:tabLst>
              <a:defRPr sz="2000">
                <a:solidFill>
                  <a:schemeClr val="tx1"/>
                </a:solidFill>
                <a:latin typeface="Futura" pitchFamily="18" charset="0"/>
              </a:defRPr>
            </a:lvl9pPr>
          </a:lstStyle>
          <a:p>
            <a:pPr fontAlgn="base">
              <a:spcBef>
                <a:spcPct val="30000"/>
              </a:spcBef>
              <a:spcAft>
                <a:spcPct val="30000"/>
              </a:spcAft>
              <a:buFont typeface="Wingdings" pitchFamily="2" charset="2"/>
              <a:buChar char="Ø"/>
            </a:pPr>
            <a:r>
              <a:rPr lang="de-DE" altLang="de-DE" sz="2400" dirty="0" smtClean="0">
                <a:solidFill>
                  <a:srgbClr val="000000"/>
                </a:solidFill>
                <a:ea typeface="ＭＳ Ｐゴシック" pitchFamily="34" charset="-128"/>
                <a:cs typeface="Arial" pitchFamily="34" charset="0"/>
              </a:rPr>
              <a:t>La responsabilidad principal para el sistema de GIR (implementación, operatividad y funcionamiento) tiene el Consejo de Administración.</a:t>
            </a:r>
            <a:endParaRPr lang="de-DE" altLang="de-DE" sz="2400" dirty="0">
              <a:solidFill>
                <a:srgbClr val="000000"/>
              </a:solidFill>
              <a:ea typeface="ＭＳ Ｐゴシック" pitchFamily="34" charset="-128"/>
              <a:cs typeface="Arial" pitchFamily="34" charset="0"/>
            </a:endParaRPr>
          </a:p>
          <a:p>
            <a:pPr fontAlgn="base">
              <a:spcBef>
                <a:spcPct val="30000"/>
              </a:spcBef>
              <a:spcAft>
                <a:spcPct val="30000"/>
              </a:spcAft>
              <a:buFont typeface="Wingdings" pitchFamily="2" charset="2"/>
              <a:buChar char="Ø"/>
            </a:pPr>
            <a:r>
              <a:rPr lang="de-DE" altLang="de-DE" sz="2400" b="1" dirty="0" smtClean="0">
                <a:solidFill>
                  <a:srgbClr val="000000"/>
                </a:solidFill>
                <a:ea typeface="ＭＳ Ｐゴシック" pitchFamily="34" charset="-128"/>
                <a:cs typeface="Arial" pitchFamily="34" charset="0"/>
              </a:rPr>
              <a:t>Que tareas tienen que llevarse a cabo?</a:t>
            </a:r>
          </a:p>
          <a:p>
            <a:pPr lvl="1" fontAlgn="base">
              <a:spcBef>
                <a:spcPct val="30000"/>
              </a:spcBef>
              <a:spcAft>
                <a:spcPct val="30000"/>
              </a:spcAft>
              <a:buFont typeface="Wingdings" pitchFamily="2" charset="2"/>
              <a:buChar char="Ø"/>
            </a:pPr>
            <a:r>
              <a:rPr lang="de-DE" altLang="de-DE" dirty="0" smtClean="0">
                <a:solidFill>
                  <a:srgbClr val="000000"/>
                </a:solidFill>
                <a:ea typeface="ＭＳ Ｐゴシック" pitchFamily="34" charset="-128"/>
                <a:cs typeface="Arial" pitchFamily="34" charset="0"/>
              </a:rPr>
              <a:t>Generar y desarrollar una consiencia adecuada de riesgos en los colaboradores,</a:t>
            </a:r>
          </a:p>
          <a:p>
            <a:pPr lvl="1" fontAlgn="base">
              <a:spcBef>
                <a:spcPct val="30000"/>
              </a:spcBef>
              <a:spcAft>
                <a:spcPct val="30000"/>
              </a:spcAft>
              <a:buFont typeface="Wingdings" pitchFamily="2" charset="2"/>
              <a:buChar char="Ø"/>
            </a:pPr>
            <a:r>
              <a:rPr lang="de-DE" altLang="de-DE" dirty="0" smtClean="0">
                <a:solidFill>
                  <a:srgbClr val="000000"/>
                </a:solidFill>
                <a:ea typeface="ＭＳ Ｐゴシック" pitchFamily="34" charset="-128"/>
                <a:cs typeface="Arial" pitchFamily="34" charset="0"/>
              </a:rPr>
              <a:t>Delegación efectiva de tareas y competencias relevantes de riesgos,</a:t>
            </a:r>
          </a:p>
          <a:p>
            <a:pPr lvl="1" fontAlgn="base">
              <a:spcBef>
                <a:spcPct val="30000"/>
              </a:spcBef>
              <a:spcAft>
                <a:spcPct val="30000"/>
              </a:spcAft>
              <a:buFont typeface="Wingdings" pitchFamily="2" charset="2"/>
              <a:buChar char="Ø"/>
            </a:pPr>
            <a:r>
              <a:rPr lang="de-DE" altLang="de-DE" dirty="0" smtClean="0">
                <a:solidFill>
                  <a:srgbClr val="000000"/>
                </a:solidFill>
                <a:ea typeface="ＭＳ Ｐゴシック" pitchFamily="34" charset="-128"/>
                <a:cs typeface="Arial" pitchFamily="34" charset="0"/>
              </a:rPr>
              <a:t>Definición de sistema de reporte sobre riesgos relevantes y asegurar una apropiada documentación,</a:t>
            </a:r>
          </a:p>
          <a:p>
            <a:pPr lvl="1" fontAlgn="base">
              <a:spcBef>
                <a:spcPct val="30000"/>
              </a:spcBef>
              <a:spcAft>
                <a:spcPct val="30000"/>
              </a:spcAft>
              <a:buFont typeface="Wingdings" pitchFamily="2" charset="2"/>
              <a:buChar char="Ø"/>
            </a:pPr>
            <a:r>
              <a:rPr lang="de-DE" altLang="de-DE" dirty="0" smtClean="0">
                <a:solidFill>
                  <a:srgbClr val="000000"/>
                </a:solidFill>
                <a:ea typeface="ＭＳ Ｐゴシック" pitchFamily="34" charset="-128"/>
                <a:cs typeface="Arial" pitchFamily="34" charset="0"/>
              </a:rPr>
              <a:t>Integración en el sistema de control interno y los procesos de planificación</a:t>
            </a:r>
          </a:p>
        </p:txBody>
      </p:sp>
      <p:sp>
        <p:nvSpPr>
          <p:cNvPr id="131076" name="Datumsplatzhalter 3"/>
          <p:cNvSpPr txBox="1">
            <a:spLocks/>
          </p:cNvSpPr>
          <p:nvPr/>
        </p:nvSpPr>
        <p:spPr bwMode="gray">
          <a:xfrm>
            <a:off x="539750" y="6434138"/>
            <a:ext cx="8208963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 sz="2000">
                <a:solidFill>
                  <a:schemeClr val="tx1"/>
                </a:solidFill>
                <a:latin typeface="Futura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Futura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Futura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Futura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Futura" pitchFamily="18" charset="0"/>
              </a:defRPr>
            </a:lvl5pPr>
            <a:lvl6pPr marL="25146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6pPr>
            <a:lvl7pPr marL="29718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7pPr>
            <a:lvl8pPr marL="34290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8pPr>
            <a:lvl9pPr marL="38862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1000" smtClean="0">
                <a:solidFill>
                  <a:srgbClr val="FFFFFF"/>
                </a:solidFill>
                <a:ea typeface="ＭＳ Ｐゴシック" pitchFamily="34" charset="-128"/>
                <a:cs typeface="Arial" pitchFamily="34" charset="0"/>
              </a:rPr>
              <a:t>Ulrike Menger</a:t>
            </a:r>
          </a:p>
        </p:txBody>
      </p:sp>
      <p:sp>
        <p:nvSpPr>
          <p:cNvPr id="131077" name="Foliennummernplatzhalter 5"/>
          <p:cNvSpPr txBox="1">
            <a:spLocks/>
          </p:cNvSpPr>
          <p:nvPr/>
        </p:nvSpPr>
        <p:spPr bwMode="auto">
          <a:xfrm>
            <a:off x="6877050" y="6453188"/>
            <a:ext cx="19050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Futura" pitchFamily="18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Futura" pitchFamily="18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Futura" pitchFamily="18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Futura" pitchFamily="18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Futura" pitchFamily="18" charset="0"/>
              </a:defRPr>
            </a:lvl5pPr>
            <a:lvl6pPr marL="25146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6pPr>
            <a:lvl7pPr marL="29718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7pPr>
            <a:lvl8pPr marL="34290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8pPr>
            <a:lvl9pPr marL="3886200" indent="-228600" eaLnBrk="0" hangingPunct="0">
              <a:defRPr sz="2000">
                <a:solidFill>
                  <a:schemeClr val="tx1"/>
                </a:solidFill>
                <a:latin typeface="Futura" pitchFamily="18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58748D8-02B4-4996-85E9-B0DD9E64D6FD}" type="slidenum">
              <a:rPr lang="de-DE" altLang="de-DE" sz="1000" smtClean="0">
                <a:solidFill>
                  <a:srgbClr val="FFFFFF"/>
                </a:solidFill>
                <a:ea typeface="ＭＳ Ｐゴシック" pitchFamily="34" charset="-128"/>
                <a:cs typeface="Arial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de-DE" altLang="de-DE" sz="1000" smtClean="0">
              <a:solidFill>
                <a:srgbClr val="FFFFFF"/>
              </a:solidFill>
              <a:ea typeface="ＭＳ Ｐゴシック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543081"/>
      </p:ext>
    </p:extLst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9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5 Marcador de contenido"/>
          <p:cNvSpPr>
            <a:spLocks noGrp="1"/>
          </p:cNvSpPr>
          <p:nvPr>
            <p:ph idx="1"/>
          </p:nvPr>
        </p:nvSpPr>
        <p:spPr>
          <a:xfrm>
            <a:off x="719999" y="1340768"/>
            <a:ext cx="7164000" cy="4608512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s-MX" b="1" dirty="0" smtClean="0">
                <a:solidFill>
                  <a:schemeClr val="accent2">
                    <a:lumMod val="75000"/>
                  </a:schemeClr>
                </a:solidFill>
              </a:rPr>
              <a:t>Guías:</a:t>
            </a:r>
          </a:p>
          <a:p>
            <a:pPr lvl="1"/>
            <a:r>
              <a:rPr lang="es-MX" b="1" dirty="0" smtClean="0">
                <a:solidFill>
                  <a:schemeClr val="accent2">
                    <a:lumMod val="75000"/>
                  </a:schemeClr>
                </a:solidFill>
              </a:rPr>
              <a:t>Gestión de </a:t>
            </a:r>
            <a:r>
              <a:rPr lang="es-MX" b="1" dirty="0" smtClean="0">
                <a:solidFill>
                  <a:schemeClr val="accent2">
                    <a:lumMod val="75000"/>
                  </a:schemeClr>
                </a:solidFill>
              </a:rPr>
              <a:t>Riesgos en CAC</a:t>
            </a:r>
          </a:p>
          <a:p>
            <a:pPr lvl="1"/>
            <a:r>
              <a:rPr lang="es-MX" b="1" dirty="0" smtClean="0">
                <a:solidFill>
                  <a:schemeClr val="accent2">
                    <a:lumMod val="75000"/>
                  </a:schemeClr>
                </a:solidFill>
              </a:rPr>
              <a:t>Gestión </a:t>
            </a:r>
            <a:r>
              <a:rPr lang="es-MX" b="1" dirty="0">
                <a:solidFill>
                  <a:schemeClr val="accent2">
                    <a:lumMod val="75000"/>
                  </a:schemeClr>
                </a:solidFill>
              </a:rPr>
              <a:t>de Riesgo </a:t>
            </a:r>
            <a:r>
              <a:rPr lang="es-MX" b="1" dirty="0" smtClean="0">
                <a:solidFill>
                  <a:schemeClr val="accent2">
                    <a:lumMod val="75000"/>
                  </a:schemeClr>
                </a:solidFill>
              </a:rPr>
              <a:t> Operativo</a:t>
            </a:r>
            <a:endParaRPr lang="es-MX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s-MX" b="1" dirty="0" smtClean="0">
                <a:solidFill>
                  <a:schemeClr val="accent2">
                    <a:lumMod val="75000"/>
                  </a:schemeClr>
                </a:solidFill>
              </a:rPr>
              <a:t>Manuales:</a:t>
            </a:r>
          </a:p>
          <a:p>
            <a:pPr lvl="1"/>
            <a:r>
              <a:rPr lang="es-MX" b="1" dirty="0">
                <a:solidFill>
                  <a:schemeClr val="accent2">
                    <a:lumMod val="75000"/>
                  </a:schemeClr>
                </a:solidFill>
              </a:rPr>
              <a:t>Manual de Control Interno y Auditoria Interna para Cooperativas no financieras en </a:t>
            </a:r>
            <a:r>
              <a:rPr lang="es-MX" b="1" dirty="0" smtClean="0">
                <a:solidFill>
                  <a:schemeClr val="accent2">
                    <a:lumMod val="75000"/>
                  </a:schemeClr>
                </a:solidFill>
              </a:rPr>
              <a:t>Paraguay</a:t>
            </a:r>
          </a:p>
          <a:p>
            <a:r>
              <a:rPr lang="es-MX" b="1" dirty="0" smtClean="0">
                <a:solidFill>
                  <a:schemeClr val="accent2">
                    <a:lumMod val="75000"/>
                  </a:schemeClr>
                </a:solidFill>
              </a:rPr>
              <a:t>Capacitación: Seminarios, Diplomados, Cursos &amp; Talleres</a:t>
            </a:r>
          </a:p>
          <a:p>
            <a:r>
              <a:rPr lang="es-MX" b="1" dirty="0" smtClean="0">
                <a:solidFill>
                  <a:schemeClr val="accent2">
                    <a:lumMod val="75000"/>
                  </a:schemeClr>
                </a:solidFill>
              </a:rPr>
              <a:t>Herramientas</a:t>
            </a:r>
          </a:p>
          <a:p>
            <a:endParaRPr lang="es-PY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solidFill>
                  <a:schemeClr val="accent6"/>
                </a:solidFill>
              </a:rPr>
              <a:t>Herramientas - el </a:t>
            </a:r>
            <a:r>
              <a:rPr lang="es-MX" dirty="0">
                <a:solidFill>
                  <a:schemeClr val="accent6"/>
                </a:solidFill>
              </a:rPr>
              <a:t>apoyo de la DGRV</a:t>
            </a:r>
            <a:endParaRPr lang="es-PY" dirty="0"/>
          </a:p>
        </p:txBody>
      </p:sp>
      <p:pic>
        <p:nvPicPr>
          <p:cNvPr id="2050" name="Picture 2" descr="http://www.dgrv.org/images/alertatempra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914377"/>
            <a:ext cx="2724150" cy="66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dgrv.org/images/logo-microSco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45" y="5337272"/>
            <a:ext cx="2049397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dgrv.org/images/bt-planificaci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2" y="4129279"/>
            <a:ext cx="2206283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dgrv.org/images/logo-sa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0" y="4293096"/>
            <a:ext cx="16192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www.dgrv.org/images/sicuri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961" y="4869160"/>
            <a:ext cx="3000375" cy="80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www.dgrv.org/images/controlinterno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293" y="4681314"/>
            <a:ext cx="1209675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3713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Herramientas – guías y manuales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Temas </a:t>
            </a:r>
            <a:r>
              <a:rPr lang="es-MX" dirty="0" smtClean="0"/>
              <a:t>generales –estándares internacionales</a:t>
            </a:r>
            <a:endParaRPr lang="es-MX" dirty="0" smtClean="0"/>
          </a:p>
          <a:p>
            <a:r>
              <a:rPr lang="es-MX" dirty="0" smtClean="0"/>
              <a:t>Para la gestión integral de riesgos</a:t>
            </a:r>
          </a:p>
          <a:p>
            <a:r>
              <a:rPr lang="es-MX" dirty="0" smtClean="0"/>
              <a:t>Para la identificación, evaluación, medición y</a:t>
            </a:r>
            <a:br>
              <a:rPr lang="es-MX" dirty="0" smtClean="0"/>
            </a:br>
            <a:r>
              <a:rPr lang="es-MX" dirty="0" smtClean="0"/>
              <a:t>documentación de los riesgos individuales</a:t>
            </a:r>
          </a:p>
          <a:p>
            <a:endParaRPr lang="es-MX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786" y="1989240"/>
            <a:ext cx="2827694" cy="36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3998" y="3501328"/>
            <a:ext cx="2372138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087" y="3140968"/>
            <a:ext cx="2779745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639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55526" y="5930280"/>
            <a:ext cx="8136062" cy="719137"/>
          </a:xfrm>
          <a:prstGeom prst="rect">
            <a:avLst/>
          </a:prstGeom>
          <a:solidFill>
            <a:srgbClr val="FF6600"/>
          </a:solidFill>
          <a:ln w="9525">
            <a:solidFill>
              <a:srgbClr val="FF66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 defTabSz="1066800" eaLnBrk="0" hangingPunct="0">
              <a:defRPr/>
            </a:pPr>
            <a:r>
              <a:rPr lang="es-MX" b="1" dirty="0" smtClean="0">
                <a:solidFill>
                  <a:prstClr val="white"/>
                </a:solidFill>
                <a:cs typeface="Arial" charset="0"/>
              </a:rPr>
              <a:t>Cooperativas de base</a:t>
            </a:r>
            <a:endParaRPr lang="es-E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37" name="Explosión 1 36"/>
          <p:cNvSpPr/>
          <p:nvPr/>
        </p:nvSpPr>
        <p:spPr>
          <a:xfrm>
            <a:off x="-293701" y="5315446"/>
            <a:ext cx="2329681" cy="1368000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>
                <a:solidFill>
                  <a:schemeClr val="tx1"/>
                </a:solidFill>
              </a:rPr>
              <a:t>Riesgo de liquidez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Propuestas y oportunidades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En primer lugar c</a:t>
            </a:r>
            <a:r>
              <a:rPr lang="es-MX" dirty="0" smtClean="0"/>
              <a:t>ada </a:t>
            </a:r>
            <a:r>
              <a:rPr lang="es-MX" dirty="0" smtClean="0"/>
              <a:t>empresa y cooperativa es </a:t>
            </a:r>
            <a:r>
              <a:rPr lang="es-MX" dirty="0" smtClean="0"/>
              <a:t>responsable</a:t>
            </a:r>
          </a:p>
          <a:p>
            <a:r>
              <a:rPr lang="es-MX" dirty="0" smtClean="0"/>
              <a:t>Las cooperativas pueden y deben aprovechar de su sistemas</a:t>
            </a:r>
          </a:p>
          <a:p>
            <a:r>
              <a:rPr lang="es-MX" dirty="0" smtClean="0"/>
              <a:t>El fortalecimiento de la integración es la clave</a:t>
            </a:r>
          </a:p>
          <a:p>
            <a:endParaRPr lang="es-MX" dirty="0" smtClean="0"/>
          </a:p>
          <a:p>
            <a:endParaRPr lang="es-ES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8356600" y="4099892"/>
            <a:ext cx="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defTabSz="1066800" eaLnBrk="0" hangingPunct="0">
              <a:defRPr/>
            </a:pPr>
            <a:endParaRPr lang="de-DE" sz="4200">
              <a:solidFill>
                <a:srgbClr val="E7E6E6"/>
              </a:solidFill>
              <a:cs typeface="Arial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611563" y="3169270"/>
            <a:ext cx="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defTabSz="1066800" eaLnBrk="0" hangingPunct="0">
              <a:defRPr/>
            </a:pPr>
            <a:endParaRPr lang="de-DE" sz="4200">
              <a:solidFill>
                <a:srgbClr val="E7E6E6"/>
              </a:solidFill>
              <a:cs typeface="Arial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3676650" y="3169270"/>
            <a:ext cx="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defTabSz="1066800" eaLnBrk="0" hangingPunct="0">
              <a:defRPr/>
            </a:pPr>
            <a:endParaRPr lang="de-DE" sz="4200">
              <a:solidFill>
                <a:srgbClr val="E7E6E6"/>
              </a:solidFill>
              <a:cs typeface="Arial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6096000" y="3169270"/>
            <a:ext cx="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defTabSz="1066800" eaLnBrk="0" hangingPunct="0">
              <a:defRPr/>
            </a:pPr>
            <a:endParaRPr lang="de-DE" sz="4200">
              <a:solidFill>
                <a:srgbClr val="E7E6E6"/>
              </a:solidFill>
              <a:cs typeface="Arial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5278438" y="5751215"/>
            <a:ext cx="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defTabSz="1066800" eaLnBrk="0" hangingPunct="0">
              <a:defRPr/>
            </a:pPr>
            <a:endParaRPr lang="de-DE" sz="4200">
              <a:solidFill>
                <a:srgbClr val="E7E6E6"/>
              </a:solidFill>
              <a:cs typeface="Arial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5438775" y="4634880"/>
            <a:ext cx="3452813" cy="533400"/>
          </a:xfrm>
          <a:prstGeom prst="rect">
            <a:avLst/>
          </a:prstGeom>
          <a:solidFill>
            <a:srgbClr val="828282"/>
          </a:solidFill>
          <a:ln w="9525" algn="ctr">
            <a:solidFill>
              <a:srgbClr val="828282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defTabSz="1066800" eaLnBrk="0" hangingPunct="0">
              <a:defRPr/>
            </a:pPr>
            <a:r>
              <a:rPr lang="es-ES" dirty="0" smtClean="0">
                <a:solidFill>
                  <a:prstClr val="white"/>
                </a:solidFill>
                <a:cs typeface="Arial" charset="0"/>
              </a:rPr>
              <a:t>Uniones regionales de auditoria</a:t>
            </a:r>
            <a:endParaRPr lang="es-E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13" name="Line 13"/>
          <p:cNvSpPr>
            <a:spLocks noChangeShapeType="1"/>
          </p:cNvSpPr>
          <p:nvPr/>
        </p:nvSpPr>
        <p:spPr bwMode="auto">
          <a:xfrm flipV="1">
            <a:off x="6069013" y="3923680"/>
            <a:ext cx="534987" cy="3033712"/>
          </a:xfrm>
          <a:prstGeom prst="line">
            <a:avLst/>
          </a:prstGeom>
          <a:noFill/>
          <a:ln w="9525">
            <a:noFill/>
            <a:round/>
            <a:headEnd/>
            <a:tailEnd type="triangle" w="med" len="med"/>
          </a:ln>
        </p:spPr>
        <p:txBody>
          <a:bodyPr wrap="none" lIns="0" tIns="0" rIns="0" bIns="0">
            <a:spAutoFit/>
          </a:bodyPr>
          <a:lstStyle/>
          <a:p>
            <a:pPr>
              <a:defRPr/>
            </a:pPr>
            <a:endParaRPr lang="de-DE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39974" y="4430092"/>
            <a:ext cx="3255962" cy="53340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 defTabSz="1066800">
              <a:defRPr/>
            </a:pPr>
            <a:r>
              <a:rPr lang="es-ES" b="1" dirty="0">
                <a:solidFill>
                  <a:prstClr val="black"/>
                </a:solidFill>
                <a:cs typeface="Arial" charset="0"/>
              </a:rPr>
              <a:t>Centrales de </a:t>
            </a:r>
            <a:r>
              <a:rPr lang="es-ES" b="1" dirty="0" smtClean="0">
                <a:solidFill>
                  <a:prstClr val="black"/>
                </a:solidFill>
                <a:cs typeface="Arial" charset="0"/>
              </a:rPr>
              <a:t>CAC</a:t>
            </a:r>
            <a:r>
              <a:rPr lang="es-ES" dirty="0" smtClean="0">
                <a:solidFill>
                  <a:prstClr val="black"/>
                </a:solidFill>
                <a:cs typeface="Arial" charset="0"/>
              </a:rPr>
              <a:t> </a:t>
            </a:r>
            <a:endParaRPr lang="es-E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" name="AutoShape 19"/>
          <p:cNvSpPr>
            <a:spLocks noChangeArrowheads="1"/>
          </p:cNvSpPr>
          <p:nvPr/>
        </p:nvSpPr>
        <p:spPr bwMode="auto">
          <a:xfrm>
            <a:off x="2246313" y="4006230"/>
            <a:ext cx="179387" cy="360362"/>
          </a:xfrm>
          <a:prstGeom prst="upDownArrow">
            <a:avLst>
              <a:gd name="adj1" fmla="val 50000"/>
              <a:gd name="adj2" fmla="val 39420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defRPr/>
            </a:pPr>
            <a:endParaRPr lang="de-DE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" name="AutoShape 21"/>
          <p:cNvSpPr>
            <a:spLocks noChangeArrowheads="1"/>
          </p:cNvSpPr>
          <p:nvPr/>
        </p:nvSpPr>
        <p:spPr bwMode="auto">
          <a:xfrm>
            <a:off x="4721225" y="4079255"/>
            <a:ext cx="196850" cy="1727200"/>
          </a:xfrm>
          <a:prstGeom prst="upDownArrow">
            <a:avLst>
              <a:gd name="adj1" fmla="val 50000"/>
              <a:gd name="adj2" fmla="val 238395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defRPr/>
            </a:pPr>
            <a:endParaRPr lang="de-DE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" name="Rectangle 23"/>
          <p:cNvSpPr>
            <a:spLocks noChangeArrowheads="1"/>
          </p:cNvSpPr>
          <p:nvPr/>
        </p:nvSpPr>
        <p:spPr bwMode="auto">
          <a:xfrm>
            <a:off x="755526" y="3284339"/>
            <a:ext cx="8136062" cy="720725"/>
          </a:xfrm>
          <a:prstGeom prst="rect">
            <a:avLst/>
          </a:prstGeom>
          <a:solidFill>
            <a:srgbClr val="2382C8"/>
          </a:solidFill>
          <a:ln w="9525">
            <a:solidFill>
              <a:srgbClr val="2382C8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defTabSz="1066800" eaLnBrk="0" hangingPunct="0">
              <a:defRPr/>
            </a:pPr>
            <a:r>
              <a:rPr lang="de-DE" sz="2800" b="1" dirty="0">
                <a:solidFill>
                  <a:prstClr val="white"/>
                </a:solidFill>
                <a:cs typeface="Arial" charset="0"/>
              </a:rPr>
              <a:t>    </a:t>
            </a:r>
            <a:r>
              <a:rPr lang="de-DE" sz="2800" b="1" dirty="0" smtClean="0">
                <a:solidFill>
                  <a:prstClr val="white"/>
                </a:solidFill>
                <a:cs typeface="Arial" charset="0"/>
              </a:rPr>
              <a:t>Federación </a:t>
            </a:r>
            <a:r>
              <a:rPr lang="de-DE" sz="2800" b="1" dirty="0">
                <a:solidFill>
                  <a:prstClr val="white"/>
                </a:solidFill>
                <a:cs typeface="Arial" charset="0"/>
              </a:rPr>
              <a:t>Nacional </a:t>
            </a:r>
            <a:r>
              <a:rPr lang="de-DE" sz="2800" b="1" dirty="0" smtClean="0">
                <a:solidFill>
                  <a:prstClr val="white"/>
                </a:solidFill>
                <a:cs typeface="Arial" charset="0"/>
              </a:rPr>
              <a:t>de CAC</a:t>
            </a:r>
            <a:endParaRPr lang="de-DE" sz="2800" b="1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18" name="Rectangle 24"/>
          <p:cNvSpPr>
            <a:spLocks noChangeArrowheads="1"/>
          </p:cNvSpPr>
          <p:nvPr/>
        </p:nvSpPr>
        <p:spPr bwMode="auto">
          <a:xfrm>
            <a:off x="5278438" y="5751215"/>
            <a:ext cx="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r" defTabSz="1066800" eaLnBrk="0" hangingPunct="0">
              <a:defRPr/>
            </a:pPr>
            <a:endParaRPr lang="de-DE" sz="4200">
              <a:solidFill>
                <a:srgbClr val="E7E6E6"/>
              </a:solidFill>
              <a:cs typeface="Arial" charset="0"/>
            </a:endParaRPr>
          </a:p>
        </p:txBody>
      </p:sp>
      <p:sp>
        <p:nvSpPr>
          <p:cNvPr id="19" name="Oval 29"/>
          <p:cNvSpPr>
            <a:spLocks noChangeArrowheads="1"/>
          </p:cNvSpPr>
          <p:nvPr/>
        </p:nvSpPr>
        <p:spPr bwMode="auto">
          <a:xfrm>
            <a:off x="6131527" y="3415532"/>
            <a:ext cx="2694973" cy="517524"/>
          </a:xfrm>
          <a:prstGeom prst="ellipse">
            <a:avLst/>
          </a:prstGeom>
          <a:solidFill>
            <a:schemeClr val="bg1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 lIns="82674" tIns="41338" rIns="82674" bIns="41338" anchor="ctr"/>
          <a:lstStyle/>
          <a:p>
            <a:pPr algn="ctr">
              <a:buClr>
                <a:srgbClr val="ED7D31"/>
              </a:buClr>
              <a:buFont typeface="Wingdings" pitchFamily="2" charset="2"/>
              <a:buNone/>
              <a:defRPr/>
            </a:pPr>
            <a:r>
              <a:rPr lang="de-DE" b="1" dirty="0" smtClean="0">
                <a:solidFill>
                  <a:srgbClr val="FF6600"/>
                </a:solidFill>
                <a:cs typeface="Arial" charset="0"/>
              </a:rPr>
              <a:t>Fondo de Protección</a:t>
            </a:r>
            <a:endParaRPr lang="de-DE" b="1" dirty="0">
              <a:solidFill>
                <a:srgbClr val="FF6600"/>
              </a:solidFill>
              <a:cs typeface="Arial" charset="0"/>
            </a:endParaRPr>
          </a:p>
        </p:txBody>
      </p:sp>
      <p:sp>
        <p:nvSpPr>
          <p:cNvPr id="20" name="AutoShape 19"/>
          <p:cNvSpPr>
            <a:spLocks noChangeArrowheads="1"/>
          </p:cNvSpPr>
          <p:nvPr/>
        </p:nvSpPr>
        <p:spPr bwMode="auto">
          <a:xfrm>
            <a:off x="2222500" y="5588967"/>
            <a:ext cx="179388" cy="250825"/>
          </a:xfrm>
          <a:prstGeom prst="upDownArrow">
            <a:avLst>
              <a:gd name="adj1" fmla="val 50000"/>
              <a:gd name="adj2" fmla="val 39420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defRPr/>
            </a:pPr>
            <a:endParaRPr lang="de-DE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" name="AutoShape 19"/>
          <p:cNvSpPr>
            <a:spLocks noChangeArrowheads="1"/>
          </p:cNvSpPr>
          <p:nvPr/>
        </p:nvSpPr>
        <p:spPr bwMode="auto">
          <a:xfrm>
            <a:off x="7075488" y="4036392"/>
            <a:ext cx="179387" cy="360363"/>
          </a:xfrm>
          <a:prstGeom prst="upDownArrow">
            <a:avLst>
              <a:gd name="adj1" fmla="val 50000"/>
              <a:gd name="adj2" fmla="val 39420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defRPr/>
            </a:pPr>
            <a:endParaRPr lang="de-DE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" name="AutoShape 19"/>
          <p:cNvSpPr>
            <a:spLocks noChangeArrowheads="1"/>
          </p:cNvSpPr>
          <p:nvPr/>
        </p:nvSpPr>
        <p:spPr bwMode="auto">
          <a:xfrm>
            <a:off x="7094538" y="5254005"/>
            <a:ext cx="179387" cy="576262"/>
          </a:xfrm>
          <a:prstGeom prst="upDownArrow">
            <a:avLst>
              <a:gd name="adj1" fmla="val 50000"/>
              <a:gd name="adj2" fmla="val 39420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>
              <a:defRPr/>
            </a:pPr>
            <a:endParaRPr lang="de-DE">
              <a:solidFill>
                <a:prstClr val="black"/>
              </a:solidFill>
              <a:cs typeface="Arial" charset="0"/>
            </a:endParaRPr>
          </a:p>
        </p:txBody>
      </p:sp>
      <p:pic>
        <p:nvPicPr>
          <p:cNvPr id="28" name="Picture 89" descr="https://duckduckgo.com/i/00c13fb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721" y="5116760"/>
            <a:ext cx="1444239" cy="347514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9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195" y="4383584"/>
            <a:ext cx="1104451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3" descr="Logo DZ Zusammen geht mehr_3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061446"/>
            <a:ext cx="18256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Explosión 1 35"/>
          <p:cNvSpPr/>
          <p:nvPr/>
        </p:nvSpPr>
        <p:spPr>
          <a:xfrm>
            <a:off x="-612576" y="2348880"/>
            <a:ext cx="2329681" cy="1279872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>
                <a:solidFill>
                  <a:schemeClr val="tx1"/>
                </a:solidFill>
              </a:rPr>
              <a:t>Estrategia sectorial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Explosión 1 34"/>
          <p:cNvSpPr/>
          <p:nvPr/>
        </p:nvSpPr>
        <p:spPr>
          <a:xfrm>
            <a:off x="-612576" y="3661296"/>
            <a:ext cx="2329681" cy="1279872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>
                <a:solidFill>
                  <a:schemeClr val="tx1"/>
                </a:solidFill>
              </a:rPr>
              <a:t>Políticas de riesgo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8" name="Explosión 1 37"/>
          <p:cNvSpPr/>
          <p:nvPr/>
        </p:nvSpPr>
        <p:spPr>
          <a:xfrm>
            <a:off x="4139952" y="5265304"/>
            <a:ext cx="2041649" cy="900000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dirty="0" smtClean="0">
                <a:solidFill>
                  <a:schemeClr val="tx1"/>
                </a:solidFill>
              </a:rPr>
              <a:t>Riesgo operativo</a:t>
            </a:r>
            <a:endParaRPr lang="es-ES" sz="1600" dirty="0">
              <a:solidFill>
                <a:schemeClr val="tx1"/>
              </a:solidFill>
            </a:endParaRPr>
          </a:p>
        </p:txBody>
      </p:sp>
      <p:sp>
        <p:nvSpPr>
          <p:cNvPr id="39" name="Explosión 1 38"/>
          <p:cNvSpPr/>
          <p:nvPr/>
        </p:nvSpPr>
        <p:spPr>
          <a:xfrm>
            <a:off x="7282879" y="5172648"/>
            <a:ext cx="2041649" cy="1352696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>
                <a:solidFill>
                  <a:schemeClr val="tx1"/>
                </a:solidFill>
              </a:rPr>
              <a:t>Riesgo crediticio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0" name="Explosión 1 39"/>
          <p:cNvSpPr/>
          <p:nvPr/>
        </p:nvSpPr>
        <p:spPr>
          <a:xfrm>
            <a:off x="4860032" y="3897152"/>
            <a:ext cx="2329681" cy="900000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>
                <a:solidFill>
                  <a:schemeClr val="tx1"/>
                </a:solidFill>
              </a:rPr>
              <a:t>Monitoreo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2" name="Explosión 1 41"/>
          <p:cNvSpPr/>
          <p:nvPr/>
        </p:nvSpPr>
        <p:spPr>
          <a:xfrm>
            <a:off x="1522239" y="5697352"/>
            <a:ext cx="2041649" cy="900000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 smtClean="0">
                <a:solidFill>
                  <a:schemeClr val="tx1"/>
                </a:solidFill>
              </a:rPr>
              <a:t>Riesgo de mercado</a:t>
            </a:r>
            <a:endParaRPr lang="es-ES" sz="1400" dirty="0">
              <a:solidFill>
                <a:schemeClr val="tx1"/>
              </a:solidFill>
            </a:endParaRPr>
          </a:p>
        </p:txBody>
      </p:sp>
      <p:sp>
        <p:nvSpPr>
          <p:cNvPr id="43" name="Explosión 1 42"/>
          <p:cNvSpPr/>
          <p:nvPr/>
        </p:nvSpPr>
        <p:spPr>
          <a:xfrm>
            <a:off x="7354887" y="3861048"/>
            <a:ext cx="2329681" cy="900000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dirty="0" smtClean="0">
                <a:solidFill>
                  <a:schemeClr val="tx1"/>
                </a:solidFill>
              </a:rPr>
              <a:t>Asesoría, guías</a:t>
            </a:r>
            <a:endParaRPr lang="es-ES" sz="1600" dirty="0">
              <a:solidFill>
                <a:schemeClr val="tx1"/>
              </a:solidFill>
            </a:endParaRPr>
          </a:p>
        </p:txBody>
      </p:sp>
      <p:sp>
        <p:nvSpPr>
          <p:cNvPr id="44" name="Explosión 1 43"/>
          <p:cNvSpPr/>
          <p:nvPr/>
        </p:nvSpPr>
        <p:spPr>
          <a:xfrm>
            <a:off x="2555776" y="3789040"/>
            <a:ext cx="2329681" cy="900000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500" dirty="0" smtClean="0">
                <a:solidFill>
                  <a:schemeClr val="tx1"/>
                </a:solidFill>
              </a:rPr>
              <a:t>Capacitación</a:t>
            </a:r>
            <a:endParaRPr lang="es-ES" sz="1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73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:\LochaDesign\COOP\Logo\JPG\Plantilla-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11931"/>
            <a:ext cx="9133142" cy="685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412776"/>
            <a:ext cx="3428571" cy="82539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890" b="1"/>
          <a:stretch/>
        </p:blipFill>
        <p:spPr>
          <a:xfrm>
            <a:off x="827584" y="2996952"/>
            <a:ext cx="7515001" cy="181795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4530" y="1124744"/>
            <a:ext cx="2647950" cy="173355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28800"/>
            <a:ext cx="1784880" cy="720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9512" y="4543772"/>
            <a:ext cx="1846286" cy="72000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11760" y="1412896"/>
            <a:ext cx="1448000" cy="108000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11760" y="4653136"/>
            <a:ext cx="1080000" cy="108000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10"/>
          <a:srcRect t="22721" b="23519"/>
          <a:stretch/>
        </p:blipFill>
        <p:spPr>
          <a:xfrm>
            <a:off x="3581003" y="5301208"/>
            <a:ext cx="2143125" cy="1152128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2126" y="5396416"/>
            <a:ext cx="1245359" cy="1080000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76142" y="6165304"/>
            <a:ext cx="2492307" cy="540000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176280" y="5877272"/>
            <a:ext cx="2716200" cy="540000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14"/>
          <a:srcRect t="9990" b="10001"/>
          <a:stretch/>
        </p:blipFill>
        <p:spPr>
          <a:xfrm>
            <a:off x="4572000" y="4869160"/>
            <a:ext cx="3915000" cy="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63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LochaDesign\COOP\Logo\JPG\Plantilla-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78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3"/>
          <p:cNvSpPr txBox="1">
            <a:spLocks/>
          </p:cNvSpPr>
          <p:nvPr/>
        </p:nvSpPr>
        <p:spPr>
          <a:xfrm>
            <a:off x="1009604" y="1124744"/>
            <a:ext cx="7162796" cy="303431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Muchas gracias – vielen Dank</a:t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>
                <a:hlinkClick r:id="rId3"/>
              </a:rPr>
              <a:t>smueller@dgrv.coop</a:t>
            </a:r>
            <a:endParaRPr lang="de-DE" dirty="0" smtClean="0"/>
          </a:p>
          <a:p>
            <a:r>
              <a:rPr lang="de-DE" dirty="0" smtClean="0">
                <a:hlinkClick r:id="rId4"/>
              </a:rPr>
              <a:t>www.dgrv.org</a:t>
            </a:r>
            <a:r>
              <a:rPr lang="de-DE" dirty="0" smtClean="0"/>
              <a:t> – </a:t>
            </a:r>
            <a:r>
              <a:rPr lang="de-DE" dirty="0" smtClean="0">
                <a:hlinkClick r:id="rId5"/>
              </a:rPr>
              <a:t>www.dgrv.de</a:t>
            </a:r>
            <a:endParaRPr lang="de-DE" dirty="0" smtClean="0"/>
          </a:p>
          <a:p>
            <a:r>
              <a:rPr lang="de-DE" dirty="0" smtClean="0"/>
              <a:t>@MullerSmueller</a:t>
            </a:r>
          </a:p>
          <a:p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0031059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GRV_Vorlage">
  <a:themeElements>
    <a:clrScheme name="Standarddesign 14">
      <a:dk1>
        <a:srgbClr val="000000"/>
      </a:dk1>
      <a:lt1>
        <a:srgbClr val="FFFFFF"/>
      </a:lt1>
      <a:dk2>
        <a:srgbClr val="0066B3"/>
      </a:dk2>
      <a:lt2>
        <a:srgbClr val="808080"/>
      </a:lt2>
      <a:accent1>
        <a:srgbClr val="D6DADE"/>
      </a:accent1>
      <a:accent2>
        <a:srgbClr val="0066B3"/>
      </a:accent2>
      <a:accent3>
        <a:srgbClr val="FFFFFF"/>
      </a:accent3>
      <a:accent4>
        <a:srgbClr val="000000"/>
      </a:accent4>
      <a:accent5>
        <a:srgbClr val="E8EAEC"/>
      </a:accent5>
      <a:accent6>
        <a:srgbClr val="005CA2"/>
      </a:accent6>
      <a:hlink>
        <a:srgbClr val="9D2429"/>
      </a:hlink>
      <a:folHlink>
        <a:srgbClr val="51AA35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3">
        <a:dk1>
          <a:srgbClr val="000000"/>
        </a:dk1>
        <a:lt1>
          <a:srgbClr val="FFFFFF"/>
        </a:lt1>
        <a:dk2>
          <a:srgbClr val="0066B3"/>
        </a:dk2>
        <a:lt2>
          <a:srgbClr val="808080"/>
        </a:lt2>
        <a:accent1>
          <a:srgbClr val="929499"/>
        </a:accent1>
        <a:accent2>
          <a:srgbClr val="0066B3"/>
        </a:accent2>
        <a:accent3>
          <a:srgbClr val="FFFFFF"/>
        </a:accent3>
        <a:accent4>
          <a:srgbClr val="000000"/>
        </a:accent4>
        <a:accent5>
          <a:srgbClr val="C7C8CA"/>
        </a:accent5>
        <a:accent6>
          <a:srgbClr val="005CA2"/>
        </a:accent6>
        <a:hlink>
          <a:srgbClr val="9D2429"/>
        </a:hlink>
        <a:folHlink>
          <a:srgbClr val="51AA3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14">
        <a:dk1>
          <a:srgbClr val="000000"/>
        </a:dk1>
        <a:lt1>
          <a:srgbClr val="FFFFFF"/>
        </a:lt1>
        <a:dk2>
          <a:srgbClr val="0066B3"/>
        </a:dk2>
        <a:lt2>
          <a:srgbClr val="808080"/>
        </a:lt2>
        <a:accent1>
          <a:srgbClr val="D6DADE"/>
        </a:accent1>
        <a:accent2>
          <a:srgbClr val="0066B3"/>
        </a:accent2>
        <a:accent3>
          <a:srgbClr val="FFFFFF"/>
        </a:accent3>
        <a:accent4>
          <a:srgbClr val="000000"/>
        </a:accent4>
        <a:accent5>
          <a:srgbClr val="E8EAEC"/>
        </a:accent5>
        <a:accent6>
          <a:srgbClr val="005CA2"/>
        </a:accent6>
        <a:hlink>
          <a:srgbClr val="9D2429"/>
        </a:hlink>
        <a:folHlink>
          <a:srgbClr val="51AA3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EURONICS XXL PPT Template">
  <a:themeElements>
    <a:clrScheme name="EURONICS XXL PPT Template 1">
      <a:dk1>
        <a:srgbClr val="000000"/>
      </a:dk1>
      <a:lt1>
        <a:srgbClr val="FFFFFF"/>
      </a:lt1>
      <a:dk2>
        <a:srgbClr val="407DB3"/>
      </a:dk2>
      <a:lt2>
        <a:srgbClr val="7FA8CC"/>
      </a:lt2>
      <a:accent1>
        <a:srgbClr val="00529A"/>
      </a:accent1>
      <a:accent2>
        <a:srgbClr val="00B4FF"/>
      </a:accent2>
      <a:accent3>
        <a:srgbClr val="FFFFFF"/>
      </a:accent3>
      <a:accent4>
        <a:srgbClr val="000000"/>
      </a:accent4>
      <a:accent5>
        <a:srgbClr val="AAB3CA"/>
      </a:accent5>
      <a:accent6>
        <a:srgbClr val="00A3E7"/>
      </a:accent6>
      <a:hlink>
        <a:srgbClr val="7FD9FF"/>
      </a:hlink>
      <a:folHlink>
        <a:srgbClr val="B2E8FF"/>
      </a:folHlink>
    </a:clrScheme>
    <a:fontScheme name="EURONICS XXL PPT Template">
      <a:majorFont>
        <a:latin typeface="Futura"/>
        <a:ea typeface=""/>
        <a:cs typeface=""/>
      </a:majorFont>
      <a:minorFont>
        <a:latin typeface="Futura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chemeClr val="accent1"/>
          </a:buClr>
          <a:buSzTx/>
          <a:buFont typeface="Wingdings" pitchFamily="2" charset="2"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Futura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chemeClr val="accent1"/>
          </a:buClr>
          <a:buSzTx/>
          <a:buFont typeface="Wingdings" pitchFamily="2" charset="2"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Futura" pitchFamily="18" charset="0"/>
          </a:defRPr>
        </a:defPPr>
      </a:lstStyle>
    </a:lnDef>
  </a:objectDefaults>
  <a:extraClrSchemeLst>
    <a:extraClrScheme>
      <a:clrScheme name="EURONICS XXL PPT Template 1">
        <a:dk1>
          <a:srgbClr val="000000"/>
        </a:dk1>
        <a:lt1>
          <a:srgbClr val="FFFFFF"/>
        </a:lt1>
        <a:dk2>
          <a:srgbClr val="407DB3"/>
        </a:dk2>
        <a:lt2>
          <a:srgbClr val="7FA8CC"/>
        </a:lt2>
        <a:accent1>
          <a:srgbClr val="00529A"/>
        </a:accent1>
        <a:accent2>
          <a:srgbClr val="00B4FF"/>
        </a:accent2>
        <a:accent3>
          <a:srgbClr val="FFFFFF"/>
        </a:accent3>
        <a:accent4>
          <a:srgbClr val="000000"/>
        </a:accent4>
        <a:accent5>
          <a:srgbClr val="AAB3CA"/>
        </a:accent5>
        <a:accent6>
          <a:srgbClr val="00A3E7"/>
        </a:accent6>
        <a:hlink>
          <a:srgbClr val="7FD9FF"/>
        </a:hlink>
        <a:folHlink>
          <a:srgbClr val="B2E8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Standard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1079</Words>
  <Application>Microsoft Office PowerPoint</Application>
  <PresentationFormat>Presentación en pantalla (4:3)</PresentationFormat>
  <Paragraphs>287</Paragraphs>
  <Slides>25</Slides>
  <Notes>6</Notes>
  <HiddenSlides>0</HiddenSlides>
  <MMClips>0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4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9" baseType="lpstr">
      <vt:lpstr>ＭＳ Ｐゴシック</vt:lpstr>
      <vt:lpstr>Antique Olive Roman</vt:lpstr>
      <vt:lpstr>Arial</vt:lpstr>
      <vt:lpstr>Calibri</vt:lpstr>
      <vt:lpstr>Calibri Light</vt:lpstr>
      <vt:lpstr>Futura</vt:lpstr>
      <vt:lpstr>Microsoft Sans Serif</vt:lpstr>
      <vt:lpstr>Symbol</vt:lpstr>
      <vt:lpstr>Wingdings</vt:lpstr>
      <vt:lpstr>Tema de Office</vt:lpstr>
      <vt:lpstr>DGRV_Vorlage</vt:lpstr>
      <vt:lpstr>EURONICS XXL PPT Template</vt:lpstr>
      <vt:lpstr>Standarddesign</vt:lpstr>
      <vt:lpstr>Photo Editor Photo</vt:lpstr>
      <vt:lpstr>Presentación de PowerPoint</vt:lpstr>
      <vt:lpstr>Presentación de PowerPoint</vt:lpstr>
      <vt:lpstr>Presentación de PowerPoint</vt:lpstr>
      <vt:lpstr>Presentación de PowerPoint</vt:lpstr>
      <vt:lpstr>El Grupo Financiero Cooperativo en Alemania</vt:lpstr>
      <vt:lpstr>Presentación de PowerPoint</vt:lpstr>
      <vt:lpstr>¿Por qué necesitamos la Gestión de Riesgos en Cooperativas?</vt:lpstr>
      <vt:lpstr>„Lanchas de rescate no se deben construir en la tormenta si no con Sol“  </vt:lpstr>
      <vt:lpstr>Presentación de PowerPoint</vt:lpstr>
      <vt:lpstr>Estándares internacionales</vt:lpstr>
      <vt:lpstr>Desafíos principales para las cooperativas</vt:lpstr>
      <vt:lpstr>Desafíos principales</vt:lpstr>
      <vt:lpstr>“Banana skins”: factores de RIESGOS en las IMF</vt:lpstr>
      <vt:lpstr>Concepto y definiciones</vt:lpstr>
      <vt:lpstr>Objetivo Superior</vt:lpstr>
      <vt:lpstr>El concepto de la Gestión Integral de Riesgos</vt:lpstr>
      <vt:lpstr>Capacidad de soportar riesgos</vt:lpstr>
      <vt:lpstr>Presentación de PowerPoint</vt:lpstr>
      <vt:lpstr>Requisitos mínimos para la gestión de riesgos</vt:lpstr>
      <vt:lpstr>Presentación de PowerPoint</vt:lpstr>
      <vt:lpstr>Herramientas - el apoyo de la DGRV</vt:lpstr>
      <vt:lpstr>Herramientas – guías y manuales</vt:lpstr>
      <vt:lpstr>Propuestas y oportunidades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Steven</dc:creator>
  <cp:lastModifiedBy>Steffen Müller</cp:lastModifiedBy>
  <cp:revision>29</cp:revision>
  <dcterms:created xsi:type="dcterms:W3CDTF">2017-08-08T07:09:19Z</dcterms:created>
  <dcterms:modified xsi:type="dcterms:W3CDTF">2017-10-11T18:09:45Z</dcterms:modified>
</cp:coreProperties>
</file>