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394" r:id="rId4"/>
    <p:sldId id="399" r:id="rId5"/>
    <p:sldId id="398" r:id="rId6"/>
    <p:sldId id="397" r:id="rId7"/>
    <p:sldId id="400" r:id="rId8"/>
    <p:sldId id="409" r:id="rId9"/>
    <p:sldId id="410" r:id="rId10"/>
    <p:sldId id="401" r:id="rId11"/>
    <p:sldId id="402" r:id="rId12"/>
    <p:sldId id="393" r:id="rId13"/>
    <p:sldId id="403" r:id="rId14"/>
    <p:sldId id="404" r:id="rId15"/>
    <p:sldId id="407" r:id="rId16"/>
    <p:sldId id="408" r:id="rId17"/>
    <p:sldId id="405" r:id="rId18"/>
    <p:sldId id="413" r:id="rId19"/>
    <p:sldId id="412" r:id="rId2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1604" userDrawn="1">
          <p15:clr>
            <a:srgbClr val="A4A3A4"/>
          </p15:clr>
        </p15:guide>
        <p15:guide id="3" pos="5375" userDrawn="1">
          <p15:clr>
            <a:srgbClr val="A4A3A4"/>
          </p15:clr>
        </p15:guide>
        <p15:guide id="4" orient="horz" pos="4269" userDrawn="1">
          <p15:clr>
            <a:srgbClr val="A4A3A4"/>
          </p15:clr>
        </p15:guide>
        <p15:guide id="5" orient="horz" pos="2704" userDrawn="1">
          <p15:clr>
            <a:srgbClr val="A4A3A4"/>
          </p15:clr>
        </p15:guide>
        <p15:guide id="6" orient="horz" pos="255" userDrawn="1">
          <p15:clr>
            <a:srgbClr val="A4A3A4"/>
          </p15:clr>
        </p15:guide>
        <p15:guide id="7" orient="horz" pos="3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9B6E"/>
    <a:srgbClr val="376228"/>
    <a:srgbClr val="71893F"/>
    <a:srgbClr val="A5C26A"/>
    <a:srgbClr val="00FF00"/>
    <a:srgbClr val="CCE9AD"/>
    <a:srgbClr val="93B157"/>
    <a:srgbClr val="B9F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Acento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4" autoAdjust="0"/>
    <p:restoredTop sz="95501" autoAdjust="0"/>
  </p:normalViewPr>
  <p:slideViewPr>
    <p:cSldViewPr snapToObjects="1" showGuides="1">
      <p:cViewPr varScale="1">
        <p:scale>
          <a:sx n="70" d="100"/>
          <a:sy n="70" d="100"/>
        </p:scale>
        <p:origin x="1432" y="60"/>
      </p:cViewPr>
      <p:guideLst>
        <p:guide orient="horz" pos="845"/>
        <p:guide pos="1604"/>
        <p:guide pos="5375"/>
        <p:guide orient="horz" pos="4269"/>
        <p:guide orient="horz" pos="2704"/>
        <p:guide orient="horz" pos="255"/>
        <p:guide orient="horz" pos="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212AC-83E5-4EDD-A9F5-683C7021BB69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E52E8C-429A-4452-B8D6-C1BA113F1DB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661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0755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2763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0847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
Poll Title: ¿Consideras que el modelo educativo de tu país es adecuado para las necesidades de la sociedad?
https://www.polleverywhere.com/multiple_choice_polls/uNcM0L18QpXklBf</a:t>
            </a:r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6</a:t>
            </a:fld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2958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
Poll Title: ¿Consideras que el modelo educativo de tu país es adecuado para las necesidades de la sociedad?
https://www.polleverywhere.com/multiple_choice_polls/uNcM0L18QpXklBf</a:t>
            </a:r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7</a:t>
            </a:fld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429744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
Poll Title: ¿Consideras que el modelo educativo de tu país es adecuado para las necesidades de la sociedad?
https://www.polleverywhere.com/multiple_choice_polls/uNcM0L18QpXklBf</a:t>
            </a:r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8</a:t>
            </a:fld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19334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
Poll Title: ¿Consideras que el modelo educativo de tu país es adecuado para las necesidades de la sociedad?
https://www.polleverywhere.com/multiple_choice_polls/uNcM0L18QpXklBf</a:t>
            </a:r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9</a:t>
            </a:fld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68116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1020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74020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
Poll Title: ¿Consideras que el modelo educativo de tu país es adecuado para las necesidades de la sociedad?
https://www.polleverywhere.com/multiple_choice_polls/uNcM0L18QpXklBf</a:t>
            </a:r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16</a:t>
            </a:fld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7668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mtClean="0"/>
              <a:t>
Poll Title: Envía tus comentarios sobre cómo te pareció el tema y ayúdame a mejorar.
https://www.polleverywhere.com/free_text_polls/lDsiW2NkKKx9rbq</a:t>
            </a:r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52E8C-429A-4452-B8D6-C1BA113F1DBE}" type="slidenum">
              <a:rPr lang="es-MX" smtClean="0"/>
              <a:t>18</a:t>
            </a:fld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3810000" cy="12700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506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  <p:pic>
        <p:nvPicPr>
          <p:cNvPr id="8" name="Picture 4" descr="D:\LochaDesign\COOP\Logo\JPG\Plantilla-02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729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80698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3813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964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219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2509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4459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8066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7801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4093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27247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3DF2C-94FA-431A-B451-AD9046BBE92D}" type="datetime1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11/10/2017</a:t>
            </a:fld>
            <a:endParaRPr lang="es-MX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2ABFF-2F8E-4F37-B986-8854CA5EEAE6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342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7010403" y="6488832"/>
            <a:ext cx="2133600" cy="365125"/>
          </a:xfrm>
          <a:prstGeom prst="rect">
            <a:avLst/>
          </a:prstGeom>
        </p:spPr>
        <p:txBody>
          <a:bodyPr anchor="ctr"/>
          <a:lstStyle>
            <a:lvl1pPr algn="r">
              <a:defRPr sz="1000"/>
            </a:lvl1pPr>
          </a:lstStyle>
          <a:p>
            <a:fld id="{09661CA6-2942-8941-92C0-B63611C838AA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73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970DF-6755-4D07-A19C-2286DFE15F2A}" type="datetimeFigureOut">
              <a:rPr lang="es-MX" smtClean="0"/>
              <a:t>11/10/2017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2ABFF-2F8E-4F37-B986-8854CA5EEAE6}" type="slidenum">
              <a:rPr lang="es-MX" smtClean="0"/>
              <a:t>‹Nº›</a:t>
            </a:fld>
            <a:endParaRPr lang="es-MX"/>
          </a:p>
        </p:txBody>
      </p:sp>
      <p:pic>
        <p:nvPicPr>
          <p:cNvPr id="8" name="Picture 4" descr="D:\LochaDesign\COOP\Logo\JPG\Plantilla-02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7" y="11931"/>
            <a:ext cx="9133142" cy="685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927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LochaDesign\COOP\Logo\JPG\Plantilla-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78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5496" y="6526215"/>
            <a:ext cx="5463607" cy="3231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>
              <a:defRPr sz="4400" b="1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l"/>
            <a:r>
              <a:rPr lang="es-MX" sz="1500" dirty="0" smtClean="0">
                <a:solidFill>
                  <a:schemeClr val="bg1"/>
                </a:solidFill>
              </a:rPr>
              <a:t>Ixtapa, Zihuatanejo, México a 11 de octubre de 2017</a:t>
            </a:r>
            <a:endParaRPr lang="es-MX" sz="1500" dirty="0">
              <a:solidFill>
                <a:schemeClr val="bg1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499829" y="1736812"/>
            <a:ext cx="8540386" cy="23698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>
              <a:defRPr sz="2800" b="1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UY" dirty="0">
                <a:solidFill>
                  <a:schemeClr val="bg1"/>
                </a:solidFill>
              </a:rPr>
              <a:t>Nuevos caminos para integrar a los jóvenes en las </a:t>
            </a:r>
            <a:r>
              <a:rPr lang="es-UY" dirty="0" smtClean="0">
                <a:solidFill>
                  <a:schemeClr val="bg1"/>
                </a:solidFill>
              </a:rPr>
              <a:t>cooperativas</a:t>
            </a:r>
          </a:p>
          <a:p>
            <a:endParaRPr lang="es-UY" dirty="0">
              <a:solidFill>
                <a:schemeClr val="bg1"/>
              </a:solidFill>
            </a:endParaRPr>
          </a:p>
          <a:p>
            <a:endParaRPr lang="es-UY" dirty="0" smtClean="0">
              <a:solidFill>
                <a:schemeClr val="bg1"/>
              </a:solidFill>
            </a:endParaRPr>
          </a:p>
          <a:p>
            <a:r>
              <a:rPr lang="es-UY" sz="3600" u="sng" dirty="0" smtClean="0">
                <a:solidFill>
                  <a:schemeClr val="bg1"/>
                </a:solidFill>
              </a:rPr>
              <a:t>- Desde la educación cooperativa - </a:t>
            </a:r>
            <a:endParaRPr lang="es-MX" sz="3600" u="sng" dirty="0">
              <a:solidFill>
                <a:schemeClr val="bg1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 flipH="1">
            <a:off x="143508" y="4790670"/>
            <a:ext cx="47068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chemeClr val="bg1">
                    <a:lumMod val="85000"/>
                  </a:schemeClr>
                </a:solidFill>
              </a:rPr>
              <a:t>Por favor entre en su dispositivo a:</a:t>
            </a:r>
          </a:p>
          <a:p>
            <a:r>
              <a:rPr lang="es-MX" sz="3600" b="1" dirty="0" smtClean="0">
                <a:solidFill>
                  <a:srgbClr val="FFFF00"/>
                </a:solidFill>
              </a:rPr>
              <a:t>www.pollev.com/vota</a:t>
            </a:r>
            <a:r>
              <a:rPr lang="es-MX" sz="2000" dirty="0" smtClean="0">
                <a:solidFill>
                  <a:srgbClr val="FFFF00"/>
                </a:solidFill>
              </a:rPr>
              <a:t> </a:t>
            </a:r>
            <a:endParaRPr lang="es-MX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936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6828" y="816337"/>
            <a:ext cx="8229600" cy="1143000"/>
          </a:xfrm>
        </p:spPr>
        <p:txBody>
          <a:bodyPr/>
          <a:lstStyle/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pic>
        <p:nvPicPr>
          <p:cNvPr id="1026" name="Picture 2" descr="Resultado de imagen para educació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003" y="1889534"/>
            <a:ext cx="6191250" cy="409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0" y="6443541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1697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344">
        <p:random/>
      </p:transition>
    </mc:Choice>
    <mc:Fallback xmlns="">
      <p:transition spd="slow" advTm="13344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6828" y="629816"/>
            <a:ext cx="8229600" cy="1143000"/>
          </a:xfrm>
        </p:spPr>
        <p:txBody>
          <a:bodyPr/>
          <a:lstStyle/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pic>
        <p:nvPicPr>
          <p:cNvPr id="1026" name="Picture 2" descr="Resultado de imagen para educación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5979" y="2996952"/>
            <a:ext cx="3591297" cy="237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554868" y="14939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es lo que nos enseña el modelo de educación actual?</a:t>
            </a:r>
            <a:endParaRPr lang="es-MX" dirty="0"/>
          </a:p>
        </p:txBody>
      </p:sp>
      <p:pic>
        <p:nvPicPr>
          <p:cNvPr id="3" name="Picture 2" descr="Resultado de imagen para video icon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508" y="6157693"/>
            <a:ext cx="939780" cy="49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6696236" y="6404202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6924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446">
        <p:random/>
      </p:transition>
    </mc:Choice>
    <mc:Fallback xmlns="">
      <p:transition spd="slow" advTm="20446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De esto se trata la vida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out="2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46" y="1376772"/>
            <a:ext cx="9153017" cy="514857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6857627" y="954913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967"/>
          <a:stretch/>
        </p:blipFill>
        <p:spPr>
          <a:xfrm>
            <a:off x="7920372" y="6381328"/>
            <a:ext cx="1121651" cy="38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8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9751">
        <p:random/>
      </p:transition>
    </mc:Choice>
    <mc:Fallback xmlns="">
      <p:transition spd="slow" advTm="9975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4" objId="4"/>
        <p14:stopEvt time="59040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6828" y="737828"/>
            <a:ext cx="8229600" cy="1143000"/>
          </a:xfrm>
        </p:spPr>
        <p:txBody>
          <a:bodyPr/>
          <a:lstStyle/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pic>
        <p:nvPicPr>
          <p:cNvPr id="1026" name="Picture 2" descr="Resultado de imagen para educación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75979" y="2996952"/>
            <a:ext cx="3591297" cy="237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554868" y="14939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Sigue siendo vigente el modelo?</a:t>
            </a:r>
            <a:endParaRPr lang="es-MX" dirty="0"/>
          </a:p>
        </p:txBody>
      </p:sp>
      <p:sp>
        <p:nvSpPr>
          <p:cNvPr id="5" name="Rectángulo 4"/>
          <p:cNvSpPr/>
          <p:nvPr/>
        </p:nvSpPr>
        <p:spPr>
          <a:xfrm>
            <a:off x="6840228" y="6345324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361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330">
        <p:random/>
      </p:transition>
    </mc:Choice>
    <mc:Fallback xmlns="">
      <p:transition spd="slow" advTm="3033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0" y="254000"/>
            <a:ext cx="8636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5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146">
        <p:random/>
      </p:transition>
    </mc:Choice>
    <mc:Fallback xmlns="">
      <p:transition spd="slow" advTm="3146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0" y="4761148"/>
            <a:ext cx="2481796" cy="1842852"/>
          </a:xfrm>
          <a:prstGeom prst="rect">
            <a:avLst/>
          </a:prstGeom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78912" y="1628800"/>
            <a:ext cx="2196244" cy="1143000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poco de historia…</a:t>
            </a:r>
            <a:endParaRPr lang="es-MX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115616" y="5846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20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 = Transmisión de conocimientos y habilidades</a:t>
            </a:r>
            <a:endParaRPr lang="es-MX" sz="2000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131840" y="1628800"/>
            <a:ext cx="5760640" cy="5049920"/>
          </a:xfrm>
          <a:prstGeom prst="rect">
            <a:avLst/>
          </a:prstGeom>
          <a:solidFill>
            <a:schemeClr val="accent3">
              <a:lumMod val="40000"/>
              <a:lumOff val="60000"/>
              <a:alpha val="22000"/>
            </a:schemeClr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Hebreos: </a:t>
            </a: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familiar, sustento, propiedad, salud.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India, China, Persia, Egipto: </a:t>
            </a: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religión y tradiciones.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b="1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Grecia: </a:t>
            </a: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intelecto, filosofía, liderazgos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Roma:</a:t>
            </a: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lenguas, oratoria, literatura, gobierno.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Siglo II a XVII: Diferentes corrientes. 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Siglo XVIII: Revolución industrial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000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Siglo XIX a XX: Sin grandes cambios. Era de la información.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Wingdings" panose="05000000000000000000" pitchFamily="2" charset="2"/>
              <a:buChar char="ü"/>
            </a:pPr>
            <a:r>
              <a:rPr lang="es-MX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Siglo XXI: ¿?</a:t>
            </a:r>
          </a:p>
          <a:p>
            <a:pPr marL="342900" indent="-342900" algn="l">
              <a:buFont typeface="Wingdings" panose="05000000000000000000" pitchFamily="2" charset="2"/>
              <a:buChar char="ü"/>
            </a:pPr>
            <a:endParaRPr lang="es-MX" sz="2000" dirty="0"/>
          </a:p>
        </p:txBody>
      </p:sp>
      <p:sp>
        <p:nvSpPr>
          <p:cNvPr id="7" name="Rectángulo 6"/>
          <p:cNvSpPr/>
          <p:nvPr/>
        </p:nvSpPr>
        <p:spPr>
          <a:xfrm>
            <a:off x="343012" y="4384556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720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9356">
        <p:random/>
      </p:transition>
    </mc:Choice>
    <mc:Fallback xmlns="">
      <p:transition spd="slow" advTm="32935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4797152"/>
            <a:ext cx="2373784" cy="1806848"/>
          </a:xfrm>
          <a:prstGeom prst="rect">
            <a:avLst/>
          </a:prstGeom>
        </p:spPr>
      </p:pic>
      <p:pic>
        <p:nvPicPr>
          <p:cNvPr id="3" name="Picture 2" descr="Resultado de imagen para educación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7167" y="2750020"/>
            <a:ext cx="6204856" cy="348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343012" y="4306161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556828" y="96067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554868" y="14939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Sigue siendo vigente el modelo?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499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7"/>
    </mc:Choice>
    <mc:Fallback xmlns="">
      <p:transition spd="slow" advTm="495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4797152"/>
            <a:ext cx="2445792" cy="1806848"/>
          </a:xfrm>
          <a:prstGeom prst="rect">
            <a:avLst/>
          </a:prstGeom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556828" y="989856"/>
            <a:ext cx="8229600" cy="1143000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554868" y="16739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28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ha cambiado? El mundo ya no es igual</a:t>
            </a:r>
            <a:endParaRPr lang="es-MX" sz="2800" dirty="0"/>
          </a:p>
        </p:txBody>
      </p:sp>
      <p:pic>
        <p:nvPicPr>
          <p:cNvPr id="5" name="Picture 2" descr="Resultado de imagen para cambios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516" y="2384884"/>
            <a:ext cx="1722459" cy="169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075147" y="2564903"/>
            <a:ext cx="6059283" cy="41976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conocimiento es público y accesible.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valores morales ya no son lo prioritario.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jóvenes quieren más libertad que tiempo.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Cualquiera puede enseñar – cualquiera puede aprender.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“Todos” quieren hacerse ricos fácil, rápido y sin esfuerzo.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solidFill>
                <a:srgbClr val="37622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 embargo…</a:t>
            </a:r>
            <a:endParaRPr lang="es-MX" dirty="0"/>
          </a:p>
        </p:txBody>
      </p:sp>
      <p:sp>
        <p:nvSpPr>
          <p:cNvPr id="8" name="Rectángulo 7"/>
          <p:cNvSpPr/>
          <p:nvPr/>
        </p:nvSpPr>
        <p:spPr>
          <a:xfrm>
            <a:off x="343012" y="4294387"/>
            <a:ext cx="2303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>
                <a:solidFill>
                  <a:srgbClr val="C00000"/>
                </a:solidFill>
              </a:rPr>
              <a:t>www.pollev.com/vota</a:t>
            </a:r>
            <a:endParaRPr lang="es-MX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748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593"/>
    </mc:Choice>
    <mc:Fallback xmlns="">
      <p:transition spd="slow" advTm="175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6828" y="701824"/>
            <a:ext cx="8229600" cy="1143000"/>
          </a:xfrm>
        </p:spPr>
        <p:txBody>
          <a:bodyPr/>
          <a:lstStyle/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546776" y="14939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2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nos “educa” para servir al sistema.</a:t>
            </a:r>
            <a:endParaRPr lang="es-MX" sz="3200" dirty="0"/>
          </a:p>
        </p:txBody>
      </p:sp>
      <p:pic>
        <p:nvPicPr>
          <p:cNvPr id="2050" name="Picture 2" descr="Resultado de imagen para revolucion industri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8" y="2632286"/>
            <a:ext cx="5514975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sultado de imagen para jovenes en computadoras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78" r="-20645"/>
          <a:stretch/>
        </p:blipFill>
        <p:spPr bwMode="auto">
          <a:xfrm>
            <a:off x="4432440" y="2600908"/>
            <a:ext cx="5681850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4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346">
        <p:random/>
      </p:transition>
    </mc:Choice>
    <mc:Fallback xmlns="">
      <p:transition spd="slow" advTm="13346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6828" y="701824"/>
            <a:ext cx="8229600" cy="1143000"/>
          </a:xfrm>
        </p:spPr>
        <p:txBody>
          <a:bodyPr/>
          <a:lstStyle/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</a:t>
            </a:r>
            <a:endParaRPr lang="es-MX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554868" y="17459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la oportunidad que tenemos?</a:t>
            </a:r>
            <a:endParaRPr lang="es-MX" dirty="0"/>
          </a:p>
        </p:txBody>
      </p:sp>
      <p:pic>
        <p:nvPicPr>
          <p:cNvPr id="4098" name="Picture 2" descr="Resultado de imagen para oportunida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7764" y="4048124"/>
            <a:ext cx="523875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37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288">
        <p:random/>
      </p:transition>
    </mc:Choice>
    <mc:Fallback xmlns="">
      <p:transition spd="slow" advTm="2288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7 principios cooperativos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5796" y="728700"/>
            <a:ext cx="620860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215516" y="1493912"/>
            <a:ext cx="2432956" cy="4851412"/>
          </a:xfrm>
          <a:prstGeom prst="rect">
            <a:avLst/>
          </a:prstGeom>
          <a:gradFill>
            <a:gsLst>
              <a:gs pos="0">
                <a:srgbClr val="7030A0">
                  <a:alpha val="22000"/>
                </a:srgb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Nuestra fórmula para cambiar al mundo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0169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32">
        <p:random/>
      </p:transition>
    </mc:Choice>
    <mc:Fallback xmlns="">
      <p:transition spd="slow" advTm="10032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7 principios cooperativos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35796" y="728700"/>
            <a:ext cx="620860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215516" y="1493912"/>
            <a:ext cx="2432956" cy="4851412"/>
          </a:xfrm>
          <a:prstGeom prst="rect">
            <a:avLst/>
          </a:prstGeom>
          <a:gradFill>
            <a:gsLst>
              <a:gs pos="0">
                <a:srgbClr val="7030A0">
                  <a:alpha val="22000"/>
                </a:srgb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Nuestra fórmula para cambiar al mundo</a:t>
            </a:r>
            <a:endParaRPr lang="es-MX" dirty="0"/>
          </a:p>
        </p:txBody>
      </p:sp>
      <p:sp>
        <p:nvSpPr>
          <p:cNvPr id="2" name="Elipse 1"/>
          <p:cNvSpPr/>
          <p:nvPr/>
        </p:nvSpPr>
        <p:spPr>
          <a:xfrm>
            <a:off x="3851920" y="5049180"/>
            <a:ext cx="1944216" cy="1476164"/>
          </a:xfrm>
          <a:prstGeom prst="ellipse">
            <a:avLst/>
          </a:prstGeom>
          <a:noFill/>
          <a:ln w="2603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134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7755">
        <p:random/>
      </p:transition>
    </mc:Choice>
    <mc:Fallback xmlns="">
      <p:transition spd="slow" advTm="5775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" y="1484784"/>
            <a:ext cx="2790825" cy="2171700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383868" y="665820"/>
            <a:ext cx="5400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2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Cómo lo podemos hacer.</a:t>
            </a:r>
            <a:endParaRPr lang="es-MX" sz="32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419872" y="2132856"/>
            <a:ext cx="5400600" cy="4716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Requerimos de promotores del modelo educativo en los países de la región.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Promover políticas públicas para incluir materias cooperativas desde los grados iniciales oficiales de formación de niños y jóvenes.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s-MX" sz="3600" b="1" dirty="0" smtClean="0">
                <a:solidFill>
                  <a:srgbClr val="379B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las cooperativas, inviertan y conformen institutos, escuelas y universidades cooperativas propias que privilegien la enseñanza del modelo cooperativo.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s-MX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294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9140">
        <p:random/>
      </p:transition>
    </mc:Choice>
    <mc:Fallback xmlns="">
      <p:transition spd="slow" advTm="8914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2591780" y="665820"/>
            <a:ext cx="5400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dirty="0" smtClean="0">
                <a:solidFill>
                  <a:srgbClr val="3762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Ejemplos en México</a:t>
            </a:r>
            <a:endParaRPr lang="es-MX" dirty="0"/>
          </a:p>
        </p:txBody>
      </p:sp>
      <p:sp>
        <p:nvSpPr>
          <p:cNvPr id="3" name="Rectángulo 2"/>
          <p:cNvSpPr/>
          <p:nvPr/>
        </p:nvSpPr>
        <p:spPr>
          <a:xfrm>
            <a:off x="2286000" y="162112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b="1" dirty="0" smtClean="0">
                <a:solidFill>
                  <a:srgbClr val="444444"/>
                </a:solidFill>
                <a:latin typeface="Open Sans"/>
              </a:rPr>
              <a:t>Centro Educativo Cruz Azul CECA</a:t>
            </a:r>
            <a:r>
              <a:rPr lang="es-MX" dirty="0" smtClean="0">
                <a:solidFill>
                  <a:srgbClr val="444444"/>
                </a:solidFill>
                <a:latin typeface="Open Sans"/>
              </a:rPr>
              <a:t>: Desarrollo </a:t>
            </a:r>
            <a:r>
              <a:rPr lang="es-MX" dirty="0">
                <a:solidFill>
                  <a:srgbClr val="444444"/>
                </a:solidFill>
                <a:latin typeface="Open Sans"/>
              </a:rPr>
              <a:t>de tres ejes básicos de formación: Socio-moral, Cooperativo y de </a:t>
            </a:r>
            <a:r>
              <a:rPr lang="es-MX" dirty="0" smtClean="0">
                <a:solidFill>
                  <a:srgbClr val="444444"/>
                </a:solidFill>
                <a:latin typeface="Open Sans"/>
              </a:rPr>
              <a:t>Emprendimiento. Preescolar, primaria secundaria y bachillerato.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564" y="1621120"/>
            <a:ext cx="1543050" cy="1343025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286000" y="3356992"/>
            <a:ext cx="66784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Universidad Autónoma de Querétaro – Técnico superior en administración de empresas cooperativas: </a:t>
            </a:r>
            <a:r>
              <a:rPr lang="es-MX" dirty="0" smtClean="0">
                <a:solidFill>
                  <a:srgbClr val="000000"/>
                </a:solidFill>
                <a:latin typeface="Arial" panose="020B0604020202020204" pitchFamily="34" charset="0"/>
              </a:rPr>
              <a:t>Capacidad </a:t>
            </a:r>
            <a:r>
              <a:rPr lang="es-MX" dirty="0">
                <a:solidFill>
                  <a:srgbClr val="000000"/>
                </a:solidFill>
                <a:latin typeface="Arial" panose="020B0604020202020204" pitchFamily="34" charset="0"/>
              </a:rPr>
              <a:t>de convencimiento para promover la integración y constitución de grupos, sociedades o empresas cooperativas o afines a los principios del cooperativismo.</a:t>
            </a:r>
            <a:endParaRPr lang="es-MX" dirty="0"/>
          </a:p>
        </p:txBody>
      </p:sp>
      <p:pic>
        <p:nvPicPr>
          <p:cNvPr id="10246" name="Picture 6" descr="Resultado de imagen para uaq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82"/>
          <a:stretch/>
        </p:blipFill>
        <p:spPr bwMode="auto">
          <a:xfrm>
            <a:off x="699009" y="3111867"/>
            <a:ext cx="1440160" cy="191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Inicio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902" y="5335246"/>
            <a:ext cx="1643856" cy="656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/>
          <p:cNvSpPr/>
          <p:nvPr/>
        </p:nvSpPr>
        <p:spPr>
          <a:xfrm>
            <a:off x="2286000" y="5084020"/>
            <a:ext cx="649846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 smtClean="0">
                <a:latin typeface="Work Sans"/>
              </a:rPr>
              <a:t>Universidad Iberoamericana - Maestría </a:t>
            </a:r>
            <a:r>
              <a:rPr lang="es-MX" b="1" dirty="0">
                <a:latin typeface="Work Sans"/>
              </a:rPr>
              <a:t>en Gestión de Empresas de Economía </a:t>
            </a:r>
            <a:r>
              <a:rPr lang="es-MX" b="1" dirty="0" smtClean="0">
                <a:latin typeface="Work Sans"/>
              </a:rPr>
              <a:t>Social. </a:t>
            </a:r>
            <a:r>
              <a:rPr lang="es-MX" dirty="0" smtClean="0">
                <a:latin typeface="Work Sans"/>
              </a:rPr>
              <a:t>Busca </a:t>
            </a:r>
            <a:r>
              <a:rPr lang="es-MX" dirty="0">
                <a:latin typeface="Work Sans"/>
              </a:rPr>
              <a:t>ofrecer </a:t>
            </a:r>
            <a:r>
              <a:rPr lang="es-MX" dirty="0" smtClean="0">
                <a:latin typeface="Work Sans"/>
              </a:rPr>
              <a:t>un </a:t>
            </a:r>
            <a:r>
              <a:rPr lang="es-MX" dirty="0">
                <a:latin typeface="Work Sans"/>
              </a:rPr>
              <a:t>espacio académico de alto nivel y seria reflexión sobre los modelos de gestión de los recursos desde la perspectiva de la economía social.</a:t>
            </a:r>
            <a:endParaRPr lang="es-MX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702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5074">
        <p:random/>
      </p:transition>
    </mc:Choice>
    <mc:Fallback xmlns="">
      <p:transition spd="slow" advTm="5507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000" y="254000"/>
            <a:ext cx="8636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6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564">
        <p:random/>
      </p:transition>
    </mc:Choice>
    <mc:Fallback xmlns="">
      <p:transition spd="slow" advTm="5564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para hay un mundo afu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44" y="1016732"/>
            <a:ext cx="9144844" cy="584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59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608">
        <p:random/>
      </p:transition>
    </mc:Choice>
    <mc:Fallback xmlns="">
      <p:transition spd="slow" advTm="21608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54000"/>
            <a:ext cx="8636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0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1" descr="PPS-COOPERATIVA-CONFIABLE2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3908" y="890507"/>
            <a:ext cx="1656184" cy="125994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62961" y="4653136"/>
            <a:ext cx="4385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 smtClean="0"/>
              <a:t>ernesto_guevara@cpm.coop</a:t>
            </a:r>
            <a:endParaRPr lang="es-MX" sz="28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967"/>
          <a:stretch/>
        </p:blipFill>
        <p:spPr>
          <a:xfrm>
            <a:off x="3563888" y="5985284"/>
            <a:ext cx="2129763" cy="72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22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934"/>
    </mc:Choice>
    <mc:Fallback xmlns="">
      <p:transition spd="slow" advTm="66934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9359ec47-8b75-4414-bb4b-56f76e087c6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|3.5|14|4.4|18.6|27.7|22.2|70.5|7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8ecaf5ec-c092-4d30-8bad-e48d8b2de77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89a57c3e-f91e-4a18-a95b-cfbdb27ceae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3.5|59.5|12.1|17.9|19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d0ec1129-df2d-4f53-8a42-294e441c35fc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0.7|49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3.6|3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9359ec47-8b75-4414-bb4b-56f76e087c6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POLL_EMBED_ID" val="c3695d7e-0729-4370-b490-6c5c42ebc784"/>
</p:tagLst>
</file>

<file path=ppt/theme/theme1.xml><?xml version="1.0" encoding="utf-8"?>
<a:theme xmlns:a="http://schemas.openxmlformats.org/drawingml/2006/main" name="Plantilla  present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 present 2014</Template>
  <TotalTime>4006</TotalTime>
  <Words>426</Words>
  <Application>Microsoft Office PowerPoint</Application>
  <PresentationFormat>Presentación en pantalla (4:3)</PresentationFormat>
  <Paragraphs>85</Paragraphs>
  <Slides>19</Slides>
  <Notes>11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Open Sans</vt:lpstr>
      <vt:lpstr>Wingdings</vt:lpstr>
      <vt:lpstr>Work Sans</vt:lpstr>
      <vt:lpstr>Plantilla  present 2014</vt:lpstr>
      <vt:lpstr>Presentación de PowerPoint</vt:lpstr>
      <vt:lpstr>Educación</vt:lpstr>
      <vt:lpstr>Educación</vt:lpstr>
      <vt:lpstr>Presentación de PowerPoint</vt:lpstr>
      <vt:lpstr>Educación</vt:lpstr>
      <vt:lpstr>Presentación de PowerPoint</vt:lpstr>
      <vt:lpstr>Presentación de PowerPoint</vt:lpstr>
      <vt:lpstr>Presentación de PowerPoint</vt:lpstr>
      <vt:lpstr>Presentación de PowerPoint</vt:lpstr>
      <vt:lpstr>Educación</vt:lpstr>
      <vt:lpstr>Educación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Evaluación del Desempeño</dc:title>
  <dc:creator>tocm00048</dc:creator>
  <cp:lastModifiedBy>Alvaro Ernesto Guevara</cp:lastModifiedBy>
  <cp:revision>564</cp:revision>
  <dcterms:created xsi:type="dcterms:W3CDTF">2016-04-21T00:00:56Z</dcterms:created>
  <dcterms:modified xsi:type="dcterms:W3CDTF">2017-10-11T20:15:39Z</dcterms:modified>
</cp:coreProperties>
</file>