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7" r:id="rId4"/>
    <p:sldId id="264" r:id="rId5"/>
    <p:sldId id="272" r:id="rId6"/>
    <p:sldId id="266" r:id="rId7"/>
    <p:sldId id="265" r:id="rId8"/>
    <p:sldId id="270" r:id="rId9"/>
    <p:sldId id="273" r:id="rId10"/>
    <p:sldId id="261" r:id="rId11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26" autoAdjust="0"/>
    <p:restoredTop sz="94660"/>
  </p:normalViewPr>
  <p:slideViewPr>
    <p:cSldViewPr>
      <p:cViewPr varScale="1">
        <p:scale>
          <a:sx n="68" d="100"/>
          <a:sy n="68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10/10/2017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1177034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10/10/2017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2661571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10/10/2017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206810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10/10/2017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1937125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10/10/2017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1261300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10/10/2017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2980376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10/10/2017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3473815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10/10/2017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3751288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10/10/2017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2804142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10/10/2017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4025967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10/10/2017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298159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9847A-6F9F-4BF0-9A07-8CACABD87C1C}" type="datetimeFigureOut">
              <a:rPr lang="es-CO" smtClean="0"/>
              <a:pPr/>
              <a:t>10/10/2017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170034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LochaDesign\COOP\Logo\JPG\Plantilla-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7815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683568" y="2276872"/>
            <a:ext cx="7848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4800" i="1" dirty="0" smtClean="0">
                <a:solidFill>
                  <a:schemeClr val="bg1"/>
                </a:solidFill>
              </a:rPr>
              <a:t>Políticas de Juventud: </a:t>
            </a:r>
          </a:p>
          <a:p>
            <a:pPr algn="ctr"/>
            <a:r>
              <a:rPr lang="es-AR" sz="4800" dirty="0" smtClean="0">
                <a:solidFill>
                  <a:schemeClr val="bg1"/>
                </a:solidFill>
              </a:rPr>
              <a:t>hacia la </a:t>
            </a:r>
            <a:r>
              <a:rPr lang="es-AR" sz="4800" b="1" dirty="0" smtClean="0">
                <a:solidFill>
                  <a:schemeClr val="bg1"/>
                </a:solidFill>
              </a:rPr>
              <a:t>Educación</a:t>
            </a:r>
            <a:r>
              <a:rPr lang="es-AR" sz="4800" dirty="0" smtClean="0">
                <a:solidFill>
                  <a:schemeClr val="bg1"/>
                </a:solidFill>
              </a:rPr>
              <a:t> y el </a:t>
            </a:r>
            <a:r>
              <a:rPr lang="es-AR" sz="4800" b="1" dirty="0" smtClean="0">
                <a:solidFill>
                  <a:schemeClr val="bg1"/>
                </a:solidFill>
              </a:rPr>
              <a:t>Trabajo.</a:t>
            </a:r>
            <a:endParaRPr lang="es-AR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8531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:\LochaDesign\COOP\Logo\JPG\Plantilla-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11931"/>
            <a:ext cx="9133142" cy="68502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39552" y="2348880"/>
            <a:ext cx="7992888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AR" u="sng" dirty="0" smtClean="0"/>
          </a:p>
          <a:p>
            <a:pPr algn="just"/>
            <a:r>
              <a:rPr lang="es-AR" sz="2500" dirty="0" smtClean="0">
                <a:latin typeface="Cambria" pitchFamily="18" charset="0"/>
              </a:rPr>
              <a:t>Vivimos en un </a:t>
            </a:r>
            <a:r>
              <a:rPr lang="es-AR" sz="2500" b="1" dirty="0" smtClean="0">
                <a:latin typeface="Cambria" pitchFamily="18" charset="0"/>
              </a:rPr>
              <a:t>contexto</a:t>
            </a:r>
            <a:r>
              <a:rPr lang="es-AR" sz="2500" dirty="0" smtClean="0">
                <a:latin typeface="Cambria" pitchFamily="18" charset="0"/>
              </a:rPr>
              <a:t> </a:t>
            </a:r>
            <a:r>
              <a:rPr lang="es-AR" sz="2500" dirty="0" smtClean="0">
                <a:latin typeface="Cambria" pitchFamily="18" charset="0"/>
              </a:rPr>
              <a:t>de gran </a:t>
            </a:r>
            <a:r>
              <a:rPr lang="es-AR" sz="2500" b="1" dirty="0" smtClean="0">
                <a:latin typeface="Cambria" pitchFamily="18" charset="0"/>
              </a:rPr>
              <a:t>incertidumbre económica</a:t>
            </a:r>
            <a:r>
              <a:rPr lang="es-AR" sz="2500" dirty="0" smtClean="0">
                <a:latin typeface="Cambria" pitchFamily="18" charset="0"/>
              </a:rPr>
              <a:t> a escala </a:t>
            </a:r>
            <a:r>
              <a:rPr lang="es-AR" sz="2500" dirty="0" smtClean="0">
                <a:latin typeface="Cambria" pitchFamily="18" charset="0"/>
              </a:rPr>
              <a:t>global.</a:t>
            </a:r>
            <a:endParaRPr lang="es-AR" sz="2500" dirty="0" smtClean="0">
              <a:latin typeface="Cambria" pitchFamily="18" charset="0"/>
            </a:endParaRPr>
          </a:p>
          <a:p>
            <a:pPr algn="just"/>
            <a:endParaRPr lang="es-AR" sz="2500" dirty="0" smtClean="0">
              <a:latin typeface="Cambria" pitchFamily="18" charset="0"/>
            </a:endParaRPr>
          </a:p>
          <a:p>
            <a:pPr algn="just"/>
            <a:r>
              <a:rPr lang="es-AR" sz="2500" dirty="0" smtClean="0">
                <a:latin typeface="Cambria" pitchFamily="18" charset="0"/>
              </a:rPr>
              <a:t>- </a:t>
            </a:r>
            <a:r>
              <a:rPr lang="es-AR" sz="2500" dirty="0" smtClean="0">
                <a:latin typeface="Cambria" pitchFamily="18" charset="0"/>
              </a:rPr>
              <a:t>La </a:t>
            </a:r>
            <a:r>
              <a:rPr lang="es-AR" sz="2500" dirty="0" smtClean="0">
                <a:latin typeface="Cambria" pitchFamily="18" charset="0"/>
              </a:rPr>
              <a:t>creación de más y mejores empleos para los jóvenes es un desafío primordial para una región que cuenta con la mayor cantidad de jóvenes, como es  América Latina y el Caribe.</a:t>
            </a:r>
            <a:endParaRPr lang="es-AR" sz="2500" dirty="0">
              <a:latin typeface="Cambria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1268760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es-AR" sz="3000" b="1" u="sng" dirty="0" smtClean="0">
                <a:latin typeface="Cambria" pitchFamily="18" charset="0"/>
              </a:rPr>
              <a:t>La juventud y el desempleo</a:t>
            </a:r>
            <a:r>
              <a:rPr lang="es-AR" sz="3000" b="1" u="sng" dirty="0" smtClean="0">
                <a:latin typeface="Cambria" pitchFamily="18" charset="0"/>
              </a:rPr>
              <a:t>:</a:t>
            </a:r>
            <a:endParaRPr lang="es-AR" sz="3000" b="1" u="sng" dirty="0" smtClean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:\LochaDesign\COOP\Logo\JPG\Plantilla-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11931"/>
            <a:ext cx="9133142" cy="68502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2204864"/>
            <a:ext cx="83529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s-AR" dirty="0" smtClean="0"/>
              <a:t> </a:t>
            </a:r>
            <a:r>
              <a:rPr lang="es-AR" sz="2000" dirty="0" smtClean="0">
                <a:latin typeface="Cambria" pitchFamily="18" charset="0"/>
              </a:rPr>
              <a:t>En </a:t>
            </a:r>
            <a:r>
              <a:rPr lang="es-AR" sz="2000" dirty="0" smtClean="0">
                <a:latin typeface="Cambria" pitchFamily="18" charset="0"/>
              </a:rPr>
              <a:t>la </a:t>
            </a:r>
            <a:r>
              <a:rPr lang="es-AR" sz="2000" dirty="0" smtClean="0">
                <a:latin typeface="Cambria" pitchFamily="18" charset="0"/>
              </a:rPr>
              <a:t>actualidad, </a:t>
            </a:r>
            <a:r>
              <a:rPr lang="es-AR" sz="2000" dirty="0" smtClean="0">
                <a:latin typeface="Cambria" pitchFamily="18" charset="0"/>
              </a:rPr>
              <a:t>en la </a:t>
            </a:r>
            <a:r>
              <a:rPr lang="es-AR" sz="2000" dirty="0" smtClean="0">
                <a:latin typeface="Cambria" pitchFamily="18" charset="0"/>
              </a:rPr>
              <a:t>región, </a:t>
            </a:r>
            <a:r>
              <a:rPr lang="es-AR" sz="2000" dirty="0" smtClean="0">
                <a:latin typeface="Cambria" pitchFamily="18" charset="0"/>
              </a:rPr>
              <a:t>hay unos </a:t>
            </a:r>
            <a:r>
              <a:rPr lang="es-AR" sz="2000" b="1" dirty="0" smtClean="0">
                <a:latin typeface="Cambria" pitchFamily="18" charset="0"/>
              </a:rPr>
              <a:t>114 millones de jóvenes en edad de trabajar </a:t>
            </a:r>
            <a:r>
              <a:rPr lang="es-AR" sz="2000" dirty="0" smtClean="0">
                <a:latin typeface="Cambria" pitchFamily="18" charset="0"/>
              </a:rPr>
              <a:t>de los cuales unos </a:t>
            </a:r>
            <a:r>
              <a:rPr lang="es-AR" sz="2000" b="1" dirty="0" smtClean="0">
                <a:latin typeface="Cambria" pitchFamily="18" charset="0"/>
              </a:rPr>
              <a:t>54 millones participan de la fuerza </a:t>
            </a:r>
            <a:r>
              <a:rPr lang="es-AR" sz="2000" b="1" dirty="0" smtClean="0">
                <a:latin typeface="Cambria" pitchFamily="18" charset="0"/>
              </a:rPr>
              <a:t>laboral.</a:t>
            </a:r>
            <a:endParaRPr lang="es-AR" sz="2000" b="1" dirty="0">
              <a:latin typeface="Cambria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67544" y="3717032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s-AR" dirty="0" smtClean="0"/>
              <a:t> </a:t>
            </a:r>
            <a:r>
              <a:rPr lang="es-AR" sz="2000" dirty="0" smtClean="0">
                <a:latin typeface="Cambria" pitchFamily="18" charset="0"/>
              </a:rPr>
              <a:t>La </a:t>
            </a:r>
            <a:r>
              <a:rPr lang="es-AR" sz="2000" dirty="0" smtClean="0">
                <a:latin typeface="Cambria" pitchFamily="18" charset="0"/>
              </a:rPr>
              <a:t>generación que </a:t>
            </a:r>
            <a:r>
              <a:rPr lang="es-AR" sz="2000" b="1" dirty="0" smtClean="0">
                <a:latin typeface="Cambria" pitchFamily="18" charset="0"/>
              </a:rPr>
              <a:t>más nivel educativo</a:t>
            </a:r>
            <a:r>
              <a:rPr lang="es-AR" sz="2000" dirty="0" smtClean="0">
                <a:latin typeface="Cambria" pitchFamily="18" charset="0"/>
              </a:rPr>
              <a:t> ha alcanzado en la </a:t>
            </a:r>
            <a:r>
              <a:rPr lang="es-AR" sz="2000" dirty="0" smtClean="0">
                <a:latin typeface="Cambria" pitchFamily="18" charset="0"/>
              </a:rPr>
              <a:t>historia es, </a:t>
            </a:r>
            <a:r>
              <a:rPr lang="es-AR" sz="2000" dirty="0" smtClean="0">
                <a:latin typeface="Cambria" pitchFamily="18" charset="0"/>
              </a:rPr>
              <a:t>a la </a:t>
            </a:r>
            <a:r>
              <a:rPr lang="es-AR" sz="2000" dirty="0" smtClean="0">
                <a:latin typeface="Cambria" pitchFamily="18" charset="0"/>
              </a:rPr>
              <a:t>vez, </a:t>
            </a:r>
            <a:r>
              <a:rPr lang="es-AR" sz="2000" dirty="0" smtClean="0">
                <a:latin typeface="Cambria" pitchFamily="18" charset="0"/>
              </a:rPr>
              <a:t>la que más ha sufrido la </a:t>
            </a:r>
            <a:r>
              <a:rPr lang="es-AR" sz="2000" b="1" dirty="0" smtClean="0">
                <a:latin typeface="Cambria" pitchFamily="18" charset="0"/>
              </a:rPr>
              <a:t>problemática del </a:t>
            </a:r>
            <a:r>
              <a:rPr lang="es-AR" sz="2000" b="1" dirty="0" smtClean="0">
                <a:latin typeface="Cambria" pitchFamily="18" charset="0"/>
              </a:rPr>
              <a:t>desempleo</a:t>
            </a:r>
            <a:r>
              <a:rPr lang="es-AR" sz="2000" dirty="0" smtClean="0">
                <a:latin typeface="Cambria" pitchFamily="18" charset="0"/>
              </a:rPr>
              <a:t>.</a:t>
            </a:r>
            <a:endParaRPr lang="es-AR" sz="2000" dirty="0">
              <a:latin typeface="Cambria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1196752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3000" b="1" u="sng" dirty="0" smtClean="0">
                <a:latin typeface="Cambria" pitchFamily="18" charset="0"/>
              </a:rPr>
              <a:t>Algunos datos estadísticos:</a:t>
            </a:r>
            <a:endParaRPr lang="es-AR" sz="3000" b="1" u="sng" dirty="0">
              <a:latin typeface="Cambria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67544" y="5157192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s-AR" sz="2000" dirty="0" smtClean="0">
                <a:latin typeface="Cambria" pitchFamily="18" charset="0"/>
              </a:rPr>
              <a:t> Según </a:t>
            </a:r>
            <a:r>
              <a:rPr lang="es-AR" sz="2000" dirty="0" smtClean="0">
                <a:latin typeface="Cambria" pitchFamily="18" charset="0"/>
              </a:rPr>
              <a:t>las estadísticas cuando consiguen trabajo, </a:t>
            </a:r>
            <a:r>
              <a:rPr lang="es-AR" sz="2000" b="1" dirty="0" smtClean="0">
                <a:latin typeface="Cambria" pitchFamily="18" charset="0"/>
              </a:rPr>
              <a:t>6 de cada 10 jóvenes </a:t>
            </a:r>
            <a:r>
              <a:rPr lang="es-AR" sz="2000" dirty="0" smtClean="0">
                <a:latin typeface="Cambria" pitchFamily="18" charset="0"/>
              </a:rPr>
              <a:t>económicamente activos lo hace </a:t>
            </a:r>
            <a:r>
              <a:rPr lang="es-AR" sz="2000" b="1" dirty="0" smtClean="0">
                <a:latin typeface="Cambria" pitchFamily="18" charset="0"/>
              </a:rPr>
              <a:t>bajo la informalidad</a:t>
            </a:r>
            <a:r>
              <a:rPr lang="es-AR" sz="2000" dirty="0" smtClean="0">
                <a:latin typeface="Cambria" pitchFamily="18" charset="0"/>
              </a:rPr>
              <a:t>. Número que </a:t>
            </a:r>
            <a:r>
              <a:rPr lang="es-AR" sz="2000" b="1" dirty="0" smtClean="0">
                <a:latin typeface="Cambria" pitchFamily="18" charset="0"/>
              </a:rPr>
              <a:t>representa el 56%</a:t>
            </a:r>
            <a:r>
              <a:rPr lang="es-AR" sz="2000" dirty="0" smtClean="0">
                <a:latin typeface="Cambria" pitchFamily="18" charset="0"/>
              </a:rPr>
              <a:t>. </a:t>
            </a:r>
            <a:endParaRPr lang="es-AR" sz="20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22532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:\LochaDesign\COOP\Logo\JPG\Plantilla-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11931"/>
            <a:ext cx="9133142" cy="68502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5085184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s-AR" dirty="0" smtClean="0"/>
              <a:t> </a:t>
            </a:r>
            <a:r>
              <a:rPr lang="es-AR" sz="2000" dirty="0" smtClean="0">
                <a:latin typeface="Cambria" pitchFamily="18" charset="0"/>
              </a:rPr>
              <a:t>S</a:t>
            </a:r>
            <a:r>
              <a:rPr lang="es-AR" sz="2000" dirty="0" smtClean="0">
                <a:latin typeface="Cambria" pitchFamily="18" charset="0"/>
              </a:rPr>
              <a:t>egún </a:t>
            </a:r>
            <a:r>
              <a:rPr lang="es-AR" sz="2000" dirty="0" smtClean="0">
                <a:latin typeface="Cambria" pitchFamily="18" charset="0"/>
              </a:rPr>
              <a:t>la OIT, sólo </a:t>
            </a:r>
            <a:r>
              <a:rPr lang="es-AR" sz="2000" b="1" dirty="0" smtClean="0">
                <a:latin typeface="Cambria" pitchFamily="18" charset="0"/>
              </a:rPr>
              <a:t>el 37% de </a:t>
            </a:r>
            <a:r>
              <a:rPr lang="es-AR" sz="2000" b="1" dirty="0" err="1" smtClean="0">
                <a:latin typeface="Cambria" pitchFamily="18" charset="0"/>
              </a:rPr>
              <a:t>lxs</a:t>
            </a:r>
            <a:r>
              <a:rPr lang="es-AR" sz="2000" b="1" dirty="0" smtClean="0">
                <a:latin typeface="Cambria" pitchFamily="18" charset="0"/>
              </a:rPr>
              <a:t> jóvenes </a:t>
            </a:r>
            <a:r>
              <a:rPr lang="es-AR" sz="2000" b="1" dirty="0" smtClean="0">
                <a:latin typeface="Cambria" pitchFamily="18" charset="0"/>
              </a:rPr>
              <a:t>latinoamericanos </a:t>
            </a:r>
            <a:r>
              <a:rPr lang="es-AR" sz="2000" dirty="0" smtClean="0">
                <a:latin typeface="Cambria" pitchFamily="18" charset="0"/>
              </a:rPr>
              <a:t>cuenta con </a:t>
            </a:r>
            <a:r>
              <a:rPr lang="es-AR" sz="2000" b="1" dirty="0" smtClean="0">
                <a:latin typeface="Cambria" pitchFamily="18" charset="0"/>
              </a:rPr>
              <a:t>seguridad social </a:t>
            </a:r>
            <a:r>
              <a:rPr lang="es-AR" sz="2000" dirty="0" smtClean="0">
                <a:latin typeface="Cambria" pitchFamily="18" charset="0"/>
              </a:rPr>
              <a:t>y apenas un </a:t>
            </a:r>
            <a:r>
              <a:rPr lang="es-AR" sz="2000" b="1" dirty="0" smtClean="0">
                <a:latin typeface="Cambria" pitchFamily="18" charset="0"/>
              </a:rPr>
              <a:t>29%</a:t>
            </a:r>
            <a:r>
              <a:rPr lang="es-AR" sz="2000" dirty="0" smtClean="0">
                <a:latin typeface="Cambria" pitchFamily="18" charset="0"/>
              </a:rPr>
              <a:t> </a:t>
            </a:r>
            <a:r>
              <a:rPr lang="es-AR" sz="2000" b="1" dirty="0" smtClean="0">
                <a:latin typeface="Cambria" pitchFamily="18" charset="0"/>
              </a:rPr>
              <a:t>accede al sistema de pensiones.</a:t>
            </a:r>
            <a:endParaRPr lang="es-AR" sz="2000" b="1" dirty="0">
              <a:latin typeface="Cambria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39552" y="3573016"/>
            <a:ext cx="81369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s-AR" dirty="0" smtClean="0"/>
              <a:t> </a:t>
            </a:r>
            <a:r>
              <a:rPr lang="es-AR" sz="2000" dirty="0" smtClean="0">
                <a:latin typeface="Cambria" pitchFamily="18" charset="0"/>
              </a:rPr>
              <a:t>El </a:t>
            </a:r>
            <a:r>
              <a:rPr lang="es-AR" sz="2000" b="1" dirty="0" smtClean="0">
                <a:latin typeface="Cambria" pitchFamily="18" charset="0"/>
              </a:rPr>
              <a:t>desempleo juvenil </a:t>
            </a:r>
            <a:r>
              <a:rPr lang="es-AR" sz="2000" dirty="0" smtClean="0">
                <a:latin typeface="Cambria" pitchFamily="18" charset="0"/>
              </a:rPr>
              <a:t>aumentó de </a:t>
            </a:r>
            <a:r>
              <a:rPr lang="es-AR" sz="2000" b="1" dirty="0" smtClean="0">
                <a:latin typeface="Cambria" pitchFamily="18" charset="0"/>
              </a:rPr>
              <a:t>15,1% </a:t>
            </a:r>
            <a:r>
              <a:rPr lang="es-AR" sz="2000" b="1" dirty="0" smtClean="0">
                <a:latin typeface="Cambria" pitchFamily="18" charset="0"/>
              </a:rPr>
              <a:t>a 18,3 % </a:t>
            </a:r>
            <a:r>
              <a:rPr lang="es-AR" sz="2000" dirty="0" smtClean="0">
                <a:latin typeface="Cambria" pitchFamily="18" charset="0"/>
              </a:rPr>
              <a:t>la </a:t>
            </a:r>
            <a:r>
              <a:rPr lang="es-AR" sz="2000" b="1" dirty="0" smtClean="0">
                <a:latin typeface="Cambria" pitchFamily="18" charset="0"/>
              </a:rPr>
              <a:t>tasa más elevada </a:t>
            </a:r>
            <a:r>
              <a:rPr lang="es-AR" sz="2000" dirty="0" smtClean="0">
                <a:latin typeface="Cambria" pitchFamily="18" charset="0"/>
              </a:rPr>
              <a:t>que se haya registrado en más </a:t>
            </a:r>
            <a:r>
              <a:rPr lang="es-AR" sz="2000" b="1" dirty="0" smtClean="0">
                <a:latin typeface="Cambria" pitchFamily="18" charset="0"/>
              </a:rPr>
              <a:t>de una </a:t>
            </a:r>
            <a:r>
              <a:rPr lang="es-AR" sz="2000" b="1" dirty="0" smtClean="0">
                <a:latin typeface="Cambria" pitchFamily="18" charset="0"/>
              </a:rPr>
              <a:t>década</a:t>
            </a:r>
            <a:r>
              <a:rPr lang="es-AR" sz="2000" dirty="0" smtClean="0">
                <a:latin typeface="Cambria" pitchFamily="18" charset="0"/>
              </a:rPr>
              <a:t>.</a:t>
            </a:r>
            <a:endParaRPr lang="es-AR" sz="2000" dirty="0">
              <a:latin typeface="Cambria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67544" y="1556792"/>
            <a:ext cx="82809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s-AR" sz="2000" dirty="0" smtClean="0">
                <a:latin typeface="Cambria" pitchFamily="18" charset="0"/>
              </a:rPr>
              <a:t> A </a:t>
            </a:r>
            <a:r>
              <a:rPr lang="es-AR" sz="2000" dirty="0" smtClean="0">
                <a:latin typeface="Cambria" pitchFamily="18" charset="0"/>
              </a:rPr>
              <a:t>escala mundial unos </a:t>
            </a:r>
            <a:r>
              <a:rPr lang="es-AR" sz="2000" b="1" dirty="0" smtClean="0">
                <a:latin typeface="Cambria" pitchFamily="18" charset="0"/>
              </a:rPr>
              <a:t>73 millones de jóvenes</a:t>
            </a:r>
            <a:r>
              <a:rPr lang="es-AR" sz="2000" dirty="0" smtClean="0">
                <a:latin typeface="Cambria" pitchFamily="18" charset="0"/>
              </a:rPr>
              <a:t> entre 16 y 24 años se encuentran </a:t>
            </a:r>
            <a:r>
              <a:rPr lang="es-AR" sz="2000" b="1" dirty="0" smtClean="0">
                <a:latin typeface="Cambria" pitchFamily="18" charset="0"/>
              </a:rPr>
              <a:t>desempleados</a:t>
            </a:r>
            <a:r>
              <a:rPr lang="es-AR" sz="2000" dirty="0" smtClean="0">
                <a:latin typeface="Cambria" pitchFamily="18" charset="0"/>
              </a:rPr>
              <a:t>. En Latinoamérica </a:t>
            </a:r>
            <a:r>
              <a:rPr lang="es-AR" sz="2000" b="1" dirty="0" smtClean="0">
                <a:latin typeface="Cambria" pitchFamily="18" charset="0"/>
              </a:rPr>
              <a:t>9.9 millones </a:t>
            </a:r>
            <a:r>
              <a:rPr lang="es-AR" sz="2000" b="1" dirty="0" smtClean="0">
                <a:latin typeface="Cambria" pitchFamily="18" charset="0"/>
              </a:rPr>
              <a:t>de jóvenes </a:t>
            </a:r>
            <a:r>
              <a:rPr lang="es-AR" sz="2000" dirty="0" smtClean="0">
                <a:latin typeface="Cambria" pitchFamily="18" charset="0"/>
              </a:rPr>
              <a:t>(el 40%) que </a:t>
            </a:r>
            <a:r>
              <a:rPr lang="es-AR" sz="2000" b="1" dirty="0" smtClean="0">
                <a:latin typeface="Cambria" pitchFamily="18" charset="0"/>
              </a:rPr>
              <a:t>buscan empleo sin conseguirlo</a:t>
            </a:r>
            <a:r>
              <a:rPr lang="es-AR" sz="2000" dirty="0" smtClean="0">
                <a:latin typeface="Cambria" pitchFamily="18" charset="0"/>
              </a:rPr>
              <a:t>, cifra </a:t>
            </a:r>
            <a:r>
              <a:rPr lang="es-AR" sz="2000" dirty="0" smtClean="0">
                <a:latin typeface="Cambria" pitchFamily="18" charset="0"/>
              </a:rPr>
              <a:t>que </a:t>
            </a:r>
            <a:r>
              <a:rPr lang="es-AR" sz="2000" dirty="0" smtClean="0">
                <a:latin typeface="Cambria" pitchFamily="18" charset="0"/>
              </a:rPr>
              <a:t>triplica a la de los adultos</a:t>
            </a:r>
            <a:r>
              <a:rPr lang="es-AR" dirty="0" smtClean="0"/>
              <a:t>.</a:t>
            </a:r>
            <a:endParaRPr lang="es-A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:\LochaDesign\COOP\Logo\JPG\Plantilla-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11931"/>
            <a:ext cx="9133142" cy="68502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9552" y="1412776"/>
            <a:ext cx="77048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s-AR" sz="2000" dirty="0" smtClean="0">
                <a:latin typeface="Cambria" pitchFamily="18" charset="0"/>
              </a:rPr>
              <a:t> S</a:t>
            </a:r>
            <a:r>
              <a:rPr lang="es-AR" sz="2000" dirty="0" smtClean="0">
                <a:latin typeface="Cambria" pitchFamily="18" charset="0"/>
              </a:rPr>
              <a:t>e </a:t>
            </a:r>
            <a:r>
              <a:rPr lang="es-AR" sz="2000" dirty="0" smtClean="0">
                <a:latin typeface="Cambria" pitchFamily="18" charset="0"/>
              </a:rPr>
              <a:t>estima que unos </a:t>
            </a:r>
            <a:r>
              <a:rPr lang="es-AR" sz="2000" b="1" dirty="0" smtClean="0">
                <a:latin typeface="Cambria" pitchFamily="18" charset="0"/>
              </a:rPr>
              <a:t>20 millones de jóvenes </a:t>
            </a:r>
            <a:r>
              <a:rPr lang="es-AR" sz="2000" dirty="0" smtClean="0">
                <a:latin typeface="Cambria" pitchFamily="18" charset="0"/>
              </a:rPr>
              <a:t>en la región </a:t>
            </a:r>
            <a:r>
              <a:rPr lang="es-AR" sz="2000" b="1" dirty="0" smtClean="0">
                <a:latin typeface="Cambria" pitchFamily="18" charset="0"/>
              </a:rPr>
              <a:t>no estudian ni </a:t>
            </a:r>
            <a:r>
              <a:rPr lang="es-AR" sz="2000" b="1" dirty="0" smtClean="0">
                <a:latin typeface="Cambria" pitchFamily="18" charset="0"/>
              </a:rPr>
              <a:t>trabajan</a:t>
            </a:r>
            <a:r>
              <a:rPr lang="es-AR" b="1" dirty="0" smtClean="0"/>
              <a:t>.</a:t>
            </a:r>
            <a:endParaRPr lang="es-AR" b="1" dirty="0"/>
          </a:p>
        </p:txBody>
      </p:sp>
      <p:sp>
        <p:nvSpPr>
          <p:cNvPr id="4" name="3 Rectángulo"/>
          <p:cNvSpPr/>
          <p:nvPr/>
        </p:nvSpPr>
        <p:spPr>
          <a:xfrm>
            <a:off x="539552" y="2636912"/>
            <a:ext cx="77048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s-AR" sz="2000" dirty="0" smtClean="0">
                <a:latin typeface="Cambria" pitchFamily="18" charset="0"/>
              </a:rPr>
              <a:t> En </a:t>
            </a:r>
            <a:r>
              <a:rPr lang="es-AR" sz="2000" dirty="0" smtClean="0">
                <a:latin typeface="Cambria" pitchFamily="18" charset="0"/>
              </a:rPr>
              <a:t>2013, </a:t>
            </a:r>
            <a:r>
              <a:rPr lang="es-AR" sz="2000" b="1" dirty="0" smtClean="0">
                <a:latin typeface="Cambria" pitchFamily="18" charset="0"/>
              </a:rPr>
              <a:t>169 millones de jóvenes trabajaban </a:t>
            </a:r>
            <a:r>
              <a:rPr lang="es-AR" sz="2000" dirty="0" smtClean="0">
                <a:latin typeface="Cambria" pitchFamily="18" charset="0"/>
              </a:rPr>
              <a:t>pero vivían con </a:t>
            </a:r>
            <a:r>
              <a:rPr lang="es-AR" sz="2000" b="1" dirty="0" smtClean="0">
                <a:latin typeface="Cambria" pitchFamily="18" charset="0"/>
              </a:rPr>
              <a:t>menos de 2 dólares de los Estados Unidos al día</a:t>
            </a:r>
            <a:r>
              <a:rPr lang="es-AR" sz="2000" dirty="0" smtClean="0">
                <a:latin typeface="Cambria" pitchFamily="18" charset="0"/>
              </a:rPr>
              <a:t>. El número asciende a </a:t>
            </a:r>
            <a:r>
              <a:rPr lang="es-AR" sz="2000" b="1" dirty="0" smtClean="0">
                <a:latin typeface="Cambria" pitchFamily="18" charset="0"/>
              </a:rPr>
              <a:t>286 millones si se incluye a las y los jóvenes que viven en el límite de la pobreza</a:t>
            </a:r>
            <a:r>
              <a:rPr lang="es-AR" sz="2000" dirty="0" smtClean="0">
                <a:latin typeface="Cambria" pitchFamily="18" charset="0"/>
              </a:rPr>
              <a:t>, es decir, si consideramos trabajadores pobres los que viven con menos de </a:t>
            </a:r>
            <a:r>
              <a:rPr lang="es-AR" sz="2000" b="1" dirty="0" smtClean="0">
                <a:latin typeface="Cambria" pitchFamily="18" charset="0"/>
              </a:rPr>
              <a:t>4 dólares de los Estados Unidos al día.</a:t>
            </a:r>
            <a:r>
              <a:rPr lang="es-AR" sz="2000" dirty="0" smtClean="0">
                <a:latin typeface="Cambria" pitchFamily="18" charset="0"/>
              </a:rPr>
              <a:t> </a:t>
            </a:r>
            <a:endParaRPr lang="es-AR" sz="2000" dirty="0">
              <a:latin typeface="Cambria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39552" y="4941168"/>
            <a:ext cx="77048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s-AR" sz="2000" dirty="0" smtClean="0">
                <a:latin typeface="Cambria" pitchFamily="18" charset="0"/>
              </a:rPr>
              <a:t> </a:t>
            </a:r>
            <a:r>
              <a:rPr lang="es-AR" sz="2000" b="1" dirty="0" smtClean="0">
                <a:latin typeface="Cambria" pitchFamily="18" charset="0"/>
              </a:rPr>
              <a:t>D</a:t>
            </a:r>
            <a:r>
              <a:rPr lang="es-AR" sz="2000" b="1" dirty="0" smtClean="0">
                <a:latin typeface="Cambria" pitchFamily="18" charset="0"/>
              </a:rPr>
              <a:t>os </a:t>
            </a:r>
            <a:r>
              <a:rPr lang="es-AR" sz="2000" b="1" dirty="0" smtClean="0">
                <a:latin typeface="Cambria" pitchFamily="18" charset="0"/>
              </a:rPr>
              <a:t>de cada tres </a:t>
            </a:r>
            <a:r>
              <a:rPr lang="es-AR" sz="2000" dirty="0" smtClean="0">
                <a:latin typeface="Cambria" pitchFamily="18" charset="0"/>
              </a:rPr>
              <a:t>(66,3 por ciento) </a:t>
            </a:r>
            <a:r>
              <a:rPr lang="es-AR" sz="2000" b="1" dirty="0" smtClean="0">
                <a:latin typeface="Cambria" pitchFamily="18" charset="0"/>
              </a:rPr>
              <a:t>trabajadores/as jóvenes </a:t>
            </a:r>
            <a:r>
              <a:rPr lang="es-AR" sz="2000" dirty="0" smtClean="0">
                <a:latin typeface="Cambria" pitchFamily="18" charset="0"/>
              </a:rPr>
              <a:t>tenían </a:t>
            </a:r>
            <a:r>
              <a:rPr lang="es-AR" sz="2000" b="1" dirty="0" smtClean="0">
                <a:latin typeface="Cambria" pitchFamily="18" charset="0"/>
              </a:rPr>
              <a:t>trabajos vulnerables</a:t>
            </a:r>
            <a:r>
              <a:rPr lang="es-AR" sz="2000" dirty="0" smtClean="0">
                <a:latin typeface="Cambria" pitchFamily="18" charset="0"/>
              </a:rPr>
              <a:t>. Otro </a:t>
            </a:r>
            <a:r>
              <a:rPr lang="es-AR" sz="2000" b="1" dirty="0" smtClean="0">
                <a:latin typeface="Cambria" pitchFamily="18" charset="0"/>
              </a:rPr>
              <a:t>4,3 por ciento tenía trabajos ocasionales remunerados </a:t>
            </a:r>
            <a:r>
              <a:rPr lang="es-AR" sz="2000" dirty="0" smtClean="0">
                <a:latin typeface="Cambria" pitchFamily="18" charset="0"/>
              </a:rPr>
              <a:t>y un </a:t>
            </a:r>
            <a:r>
              <a:rPr lang="es-AR" sz="2000" b="1" dirty="0" smtClean="0">
                <a:latin typeface="Cambria" pitchFamily="18" charset="0"/>
              </a:rPr>
              <a:t>2,1 por ciento tenía trabajos temporales </a:t>
            </a:r>
            <a:r>
              <a:rPr lang="es-AR" sz="2000" dirty="0" smtClean="0">
                <a:latin typeface="Cambria" pitchFamily="18" charset="0"/>
              </a:rPr>
              <a:t>(no ocasionales), del total del 72,5 por ciento con trabajos irregulares.</a:t>
            </a:r>
            <a:endParaRPr lang="es-AR" sz="20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:\LochaDesign\COOP\Logo\JPG\Plantilla-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11931"/>
            <a:ext cx="9133142" cy="68502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83568" y="2204864"/>
            <a:ext cx="756084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2500" dirty="0" smtClean="0">
                <a:latin typeface="Cambria" pitchFamily="18" charset="0"/>
              </a:rPr>
              <a:t>La </a:t>
            </a:r>
            <a:r>
              <a:rPr lang="es-AR" sz="2500" b="1" dirty="0" smtClean="0">
                <a:latin typeface="Cambria" pitchFamily="18" charset="0"/>
              </a:rPr>
              <a:t>baja del desempleo</a:t>
            </a:r>
            <a:r>
              <a:rPr lang="es-AR" sz="2500" dirty="0" smtClean="0">
                <a:latin typeface="Cambria" pitchFamily="18" charset="0"/>
              </a:rPr>
              <a:t>, no garantiza</a:t>
            </a:r>
            <a:r>
              <a:rPr lang="es-AR" sz="2500" b="1" dirty="0" smtClean="0">
                <a:latin typeface="Cambria" pitchFamily="18" charset="0"/>
              </a:rPr>
              <a:t> </a:t>
            </a:r>
            <a:r>
              <a:rPr lang="es-AR" sz="2500" dirty="0" smtClean="0">
                <a:latin typeface="Cambria" pitchFamily="18" charset="0"/>
              </a:rPr>
              <a:t>el acceso a empleos de </a:t>
            </a:r>
            <a:r>
              <a:rPr lang="es-AR" sz="2500" b="1" dirty="0" smtClean="0">
                <a:latin typeface="Cambria" pitchFamily="18" charset="0"/>
              </a:rPr>
              <a:t>calidad</a:t>
            </a:r>
            <a:r>
              <a:rPr lang="es-AR" sz="2500" dirty="0" smtClean="0">
                <a:latin typeface="Cambria" pitchFamily="18" charset="0"/>
              </a:rPr>
              <a:t>.</a:t>
            </a:r>
            <a:endParaRPr lang="es-AR" sz="2500" dirty="0">
              <a:latin typeface="Cambria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83568" y="3501008"/>
            <a:ext cx="7632848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2500" dirty="0" smtClean="0">
                <a:latin typeface="Cambria" pitchFamily="18" charset="0"/>
              </a:rPr>
              <a:t>La </a:t>
            </a:r>
            <a:r>
              <a:rPr lang="es-AR" sz="2500" b="1" dirty="0" smtClean="0">
                <a:latin typeface="Cambria" pitchFamily="18" charset="0"/>
              </a:rPr>
              <a:t>imposibilidad</a:t>
            </a:r>
            <a:r>
              <a:rPr lang="es-AR" sz="2500" dirty="0" smtClean="0">
                <a:latin typeface="Cambria" pitchFamily="18" charset="0"/>
              </a:rPr>
              <a:t> de encontrar trabajo puede generar</a:t>
            </a:r>
            <a:r>
              <a:rPr lang="es-AR" sz="2500" b="1" dirty="0" smtClean="0">
                <a:latin typeface="Cambria" pitchFamily="18" charset="0"/>
              </a:rPr>
              <a:t> desencanto, frustración y enfermedades</a:t>
            </a:r>
            <a:r>
              <a:rPr lang="es-AR" sz="2500" dirty="0" smtClean="0">
                <a:latin typeface="Cambria" pitchFamily="18" charset="0"/>
              </a:rPr>
              <a:t>, al mismo tiempo que reproduce las </a:t>
            </a:r>
            <a:r>
              <a:rPr lang="es-AR" sz="2500" b="1" dirty="0" smtClean="0">
                <a:latin typeface="Cambria" pitchFamily="18" charset="0"/>
              </a:rPr>
              <a:t>desigualdades</a:t>
            </a:r>
            <a:r>
              <a:rPr lang="es-AR" sz="2500" dirty="0" smtClean="0">
                <a:latin typeface="Cambria" pitchFamily="18" charset="0"/>
              </a:rPr>
              <a:t> y genera </a:t>
            </a:r>
            <a:r>
              <a:rPr lang="es-AR" sz="2500" b="1" dirty="0" smtClean="0">
                <a:latin typeface="Cambria" pitchFamily="18" charset="0"/>
              </a:rPr>
              <a:t>exclusión</a:t>
            </a:r>
            <a:r>
              <a:rPr lang="es-AR" sz="2500" dirty="0" smtClean="0">
                <a:latin typeface="Cambria" pitchFamily="18" charset="0"/>
              </a:rPr>
              <a:t>, </a:t>
            </a:r>
            <a:r>
              <a:rPr lang="es-AR" sz="2500" b="1" dirty="0" smtClean="0">
                <a:latin typeface="Cambria" pitchFamily="18" charset="0"/>
              </a:rPr>
              <a:t>expulsa a las y los jóvenes del sistema educativo y de salud </a:t>
            </a:r>
            <a:r>
              <a:rPr lang="es-AR" sz="2500" dirty="0" smtClean="0">
                <a:latin typeface="Cambria" pitchFamily="18" charset="0"/>
              </a:rPr>
              <a:t>y los expone a </a:t>
            </a:r>
            <a:r>
              <a:rPr lang="es-AR" sz="2500" b="1" dirty="0" smtClean="0">
                <a:latin typeface="Cambria" pitchFamily="18" charset="0"/>
              </a:rPr>
              <a:t>situaciones de violencia</a:t>
            </a:r>
            <a:r>
              <a:rPr lang="es-AR" sz="2500" dirty="0" smtClean="0">
                <a:latin typeface="Cambria" pitchFamily="18" charset="0"/>
              </a:rPr>
              <a:t>. </a:t>
            </a:r>
            <a:r>
              <a:rPr lang="es-AR" sz="2500" dirty="0" smtClean="0">
                <a:latin typeface="Cambria" pitchFamily="18" charset="0"/>
              </a:rPr>
              <a:t>Consecuencias </a:t>
            </a:r>
            <a:r>
              <a:rPr lang="es-AR" sz="2500" b="1" dirty="0" smtClean="0">
                <a:latin typeface="Cambria" pitchFamily="18" charset="0"/>
              </a:rPr>
              <a:t>psíquicas y sociales</a:t>
            </a:r>
            <a:r>
              <a:rPr lang="es-AR" sz="2500" dirty="0" smtClean="0">
                <a:latin typeface="Cambria" pitchFamily="18" charset="0"/>
              </a:rPr>
              <a:t> son realmente </a:t>
            </a:r>
            <a:r>
              <a:rPr lang="es-AR" sz="2500" b="1" dirty="0" smtClean="0">
                <a:latin typeface="Cambria" pitchFamily="18" charset="0"/>
              </a:rPr>
              <a:t>graves.</a:t>
            </a:r>
            <a:endParaRPr lang="es-AR" sz="2500" b="1" dirty="0">
              <a:latin typeface="Cambria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67544" y="1124744"/>
            <a:ext cx="86764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000" u="sng" dirty="0" smtClean="0">
                <a:latin typeface="Cambria" pitchFamily="18" charset="0"/>
              </a:rPr>
              <a:t>Tengamos en cuenta que...</a:t>
            </a:r>
            <a:endParaRPr lang="es-AR" sz="3000" u="sng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:\LochaDesign\COOP\Logo\JPG\Plantilla-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11931"/>
            <a:ext cx="9133142" cy="68502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1088304"/>
            <a:ext cx="9144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Propuestas y recomendaciones</a:t>
            </a:r>
            <a:endParaRPr kumimoji="0" lang="es-E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39552" y="1844824"/>
            <a:ext cx="80648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latin typeface="Cambria" pitchFamily="18" charset="0"/>
              </a:rPr>
              <a:t>Generación de </a:t>
            </a:r>
            <a:r>
              <a:rPr lang="es-ES" sz="2000" b="1" dirty="0" smtClean="0">
                <a:latin typeface="Cambria" pitchFamily="18" charset="0"/>
              </a:rPr>
              <a:t>espacios</a:t>
            </a:r>
            <a:r>
              <a:rPr lang="es-ES" sz="2000" dirty="0" smtClean="0">
                <a:latin typeface="Cambria" pitchFamily="18" charset="0"/>
              </a:rPr>
              <a:t> (presenciales y virtuales) que permitan </a:t>
            </a:r>
            <a:r>
              <a:rPr lang="es-ES" sz="2000" b="1" dirty="0" smtClean="0">
                <a:latin typeface="Cambria" pitchFamily="18" charset="0"/>
              </a:rPr>
              <a:t>problematizar</a:t>
            </a:r>
            <a:r>
              <a:rPr lang="es-ES" sz="2000" dirty="0" smtClean="0">
                <a:latin typeface="Cambria" pitchFamily="18" charset="0"/>
              </a:rPr>
              <a:t> las situaciones que afectan a la juventud y generar soluciones</a:t>
            </a:r>
            <a:r>
              <a:rPr lang="es-ES" dirty="0" smtClean="0"/>
              <a:t>.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539552" y="2996952"/>
            <a:ext cx="77048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latin typeface="Cambria" pitchFamily="18" charset="0"/>
              </a:rPr>
              <a:t>Procesos de </a:t>
            </a:r>
            <a:r>
              <a:rPr lang="es-ES" sz="2000" b="1" dirty="0" smtClean="0">
                <a:latin typeface="Cambria" pitchFamily="18" charset="0"/>
              </a:rPr>
              <a:t>formación y capacitación </a:t>
            </a:r>
            <a:r>
              <a:rPr lang="es-ES" sz="2000" dirty="0" smtClean="0">
                <a:latin typeface="Cambria" pitchFamily="18" charset="0"/>
              </a:rPr>
              <a:t>en diversas ramas de interés para el </a:t>
            </a:r>
            <a:r>
              <a:rPr lang="es-ES" sz="2000" b="1" dirty="0" smtClean="0">
                <a:latin typeface="Cambria" pitchFamily="18" charset="0"/>
              </a:rPr>
              <a:t>sector cooperativo</a:t>
            </a:r>
            <a:r>
              <a:rPr lang="es-ES" sz="2000" dirty="0" smtClean="0">
                <a:latin typeface="Cambria" pitchFamily="18" charset="0"/>
              </a:rPr>
              <a:t>, para la </a:t>
            </a:r>
            <a:r>
              <a:rPr lang="es-ES" sz="2000" b="1" dirty="0" smtClean="0">
                <a:latin typeface="Cambria" pitchFamily="18" charset="0"/>
              </a:rPr>
              <a:t>juventud en general </a:t>
            </a:r>
            <a:r>
              <a:rPr lang="es-ES" sz="2000" dirty="0" smtClean="0">
                <a:latin typeface="Cambria" pitchFamily="18" charset="0"/>
              </a:rPr>
              <a:t>y para el </a:t>
            </a:r>
            <a:r>
              <a:rPr lang="es-ES" sz="2000" b="1" dirty="0" smtClean="0">
                <a:latin typeface="Cambria" pitchFamily="18" charset="0"/>
              </a:rPr>
              <a:t>mundo en </a:t>
            </a:r>
            <a:r>
              <a:rPr lang="es-ES" sz="2000" b="1" dirty="0" smtClean="0">
                <a:latin typeface="Cambria" pitchFamily="18" charset="0"/>
              </a:rPr>
              <a:t>particular.</a:t>
            </a:r>
            <a:endParaRPr lang="es-AR" sz="2000" b="1" dirty="0">
              <a:latin typeface="Cambria" pitchFamily="18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539552" y="4211216"/>
            <a:ext cx="763284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Participación</a:t>
            </a: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 en diferentes espacios, 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incentivar</a:t>
            </a: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 a que los jóvenes que están dentro del sector participen en los espacios disponibles, tomen las 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responsabilidades</a:t>
            </a: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 y las posibilidades que dan estos espacios.</a:t>
            </a: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39552" y="5733256"/>
            <a:ext cx="77768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atin typeface="Cambria" pitchFamily="18" charset="0"/>
              </a:rPr>
              <a:t>Documentación y difusión </a:t>
            </a:r>
            <a:r>
              <a:rPr lang="es-ES" sz="2000" dirty="0" smtClean="0">
                <a:latin typeface="Cambria" pitchFamily="18" charset="0"/>
              </a:rPr>
              <a:t>de actividades que realizan los grupos de jóvenes y el movimiento en pro de la integración </a:t>
            </a:r>
            <a:r>
              <a:rPr lang="es-ES" sz="2000" dirty="0" smtClean="0">
                <a:latin typeface="Cambria" pitchFamily="18" charset="0"/>
              </a:rPr>
              <a:t>generacional.</a:t>
            </a:r>
            <a:endParaRPr lang="es-AR" sz="20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:\LochaDesign\COOP\Logo\JPG\Plantilla-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" y="7788"/>
            <a:ext cx="9133142" cy="68502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95536" y="1007150"/>
            <a:ext cx="828092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5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Algunas ideas para profundizar la participación juvenil en el movimiento cooperativo:</a:t>
            </a:r>
            <a:endParaRPr kumimoji="0" lang="es-ES" sz="25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67544" y="2276872"/>
            <a:ext cx="81369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s-ES" sz="2000" dirty="0" smtClean="0"/>
              <a:t> </a:t>
            </a:r>
            <a:r>
              <a:rPr lang="es-ES" sz="2000" b="1" dirty="0" smtClean="0">
                <a:latin typeface="Cambria" pitchFamily="18" charset="0"/>
              </a:rPr>
              <a:t>Promover</a:t>
            </a:r>
            <a:r>
              <a:rPr lang="es-ES" sz="2000" dirty="0" smtClean="0">
                <a:latin typeface="Cambria" pitchFamily="18" charset="0"/>
              </a:rPr>
              <a:t> </a:t>
            </a:r>
            <a:r>
              <a:rPr lang="es-ES" sz="2000" dirty="0" smtClean="0">
                <a:latin typeface="Cambria" pitchFamily="18" charset="0"/>
              </a:rPr>
              <a:t>la </a:t>
            </a:r>
            <a:r>
              <a:rPr lang="es-ES" sz="2000" b="1" dirty="0" smtClean="0">
                <a:latin typeface="Cambria" pitchFamily="18" charset="0"/>
              </a:rPr>
              <a:t>creación de cooperativas con perfil juvenil </a:t>
            </a:r>
            <a:r>
              <a:rPr lang="es-ES" sz="2000" dirty="0" smtClean="0">
                <a:latin typeface="Cambria" pitchFamily="18" charset="0"/>
              </a:rPr>
              <a:t>en </a:t>
            </a:r>
            <a:r>
              <a:rPr lang="es-ES" sz="2000" dirty="0" smtClean="0">
                <a:latin typeface="Cambria" pitchFamily="18" charset="0"/>
              </a:rPr>
              <a:t>los ámbitos en donde los mismos cuentan con fortalezas e </a:t>
            </a:r>
            <a:r>
              <a:rPr lang="es-ES" sz="2000" dirty="0" smtClean="0">
                <a:latin typeface="Cambria" pitchFamily="18" charset="0"/>
              </a:rPr>
              <a:t>identificación</a:t>
            </a:r>
            <a:r>
              <a:rPr lang="es-ES" sz="2000" dirty="0" smtClean="0">
                <a:latin typeface="Cambria" pitchFamily="18" charset="0"/>
              </a:rPr>
              <a:t>;</a:t>
            </a:r>
            <a:endParaRPr lang="es-AR" sz="2000" dirty="0">
              <a:latin typeface="Cambria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67544" y="3356992"/>
            <a:ext cx="80648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s-ES" sz="2000" dirty="0" smtClean="0">
                <a:latin typeface="Cambria" pitchFamily="18" charset="0"/>
              </a:rPr>
              <a:t> </a:t>
            </a:r>
            <a:r>
              <a:rPr lang="es-ES" sz="2000" b="1" dirty="0" smtClean="0">
                <a:latin typeface="Cambria" pitchFamily="18" charset="0"/>
              </a:rPr>
              <a:t>Planificar</a:t>
            </a:r>
            <a:r>
              <a:rPr lang="es-ES" sz="2000" dirty="0" smtClean="0">
                <a:latin typeface="Cambria" pitchFamily="18" charset="0"/>
              </a:rPr>
              <a:t> </a:t>
            </a:r>
            <a:r>
              <a:rPr lang="es-ES" sz="2000" dirty="0" smtClean="0">
                <a:latin typeface="Cambria" pitchFamily="18" charset="0"/>
              </a:rPr>
              <a:t>el ingreso de </a:t>
            </a:r>
            <a:r>
              <a:rPr lang="es-ES" sz="2000" dirty="0" err="1" smtClean="0">
                <a:latin typeface="Cambria" pitchFamily="18" charset="0"/>
              </a:rPr>
              <a:t>lxs</a:t>
            </a:r>
            <a:r>
              <a:rPr lang="es-ES" sz="2000" dirty="0" smtClean="0">
                <a:latin typeface="Cambria" pitchFamily="18" charset="0"/>
              </a:rPr>
              <a:t> </a:t>
            </a:r>
            <a:r>
              <a:rPr lang="es-ES" sz="2000" dirty="0" err="1" smtClean="0">
                <a:latin typeface="Cambria" pitchFamily="18" charset="0"/>
              </a:rPr>
              <a:t>nuevxs</a:t>
            </a:r>
            <a:r>
              <a:rPr lang="es-ES" sz="2000" dirty="0" smtClean="0">
                <a:latin typeface="Cambria" pitchFamily="18" charset="0"/>
              </a:rPr>
              <a:t> </a:t>
            </a:r>
            <a:r>
              <a:rPr lang="es-ES" sz="2000" dirty="0" err="1" smtClean="0">
                <a:latin typeface="Cambria" pitchFamily="18" charset="0"/>
              </a:rPr>
              <a:t>trabajadorxs</a:t>
            </a:r>
            <a:r>
              <a:rPr lang="es-ES" sz="2000" dirty="0" smtClean="0">
                <a:latin typeface="Cambria" pitchFamily="18" charset="0"/>
              </a:rPr>
              <a:t> jóvenes a la cooperativa, brindando </a:t>
            </a:r>
            <a:r>
              <a:rPr lang="es-ES" sz="2000" b="1" dirty="0" smtClean="0">
                <a:latin typeface="Cambria" pitchFamily="18" charset="0"/>
              </a:rPr>
              <a:t>herramientas</a:t>
            </a:r>
            <a:r>
              <a:rPr lang="es-ES" sz="2000" dirty="0" smtClean="0">
                <a:latin typeface="Cambria" pitchFamily="18" charset="0"/>
              </a:rPr>
              <a:t>, facilitando </a:t>
            </a:r>
            <a:r>
              <a:rPr lang="es-ES" sz="2000" b="1" dirty="0" smtClean="0">
                <a:latin typeface="Cambria" pitchFamily="18" charset="0"/>
              </a:rPr>
              <a:t>espacios de diálogos y de formación. </a:t>
            </a:r>
            <a:endParaRPr lang="es-AR" sz="2000" b="1" dirty="0">
              <a:latin typeface="Cambria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67544" y="4653136"/>
            <a:ext cx="8064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s-ES" sz="2000" b="1" dirty="0" smtClean="0">
                <a:latin typeface="Cambria" pitchFamily="18" charset="0"/>
              </a:rPr>
              <a:t> Favorecer </a:t>
            </a:r>
            <a:r>
              <a:rPr lang="es-ES" sz="2000" dirty="0" smtClean="0">
                <a:latin typeface="Cambria" pitchFamily="18" charset="0"/>
              </a:rPr>
              <a:t>la </a:t>
            </a:r>
            <a:r>
              <a:rPr lang="es-ES" sz="2000" b="1" dirty="0" smtClean="0">
                <a:latin typeface="Cambria" pitchFamily="18" charset="0"/>
              </a:rPr>
              <a:t>participación juvenil </a:t>
            </a:r>
            <a:r>
              <a:rPr lang="es-ES" sz="2000" dirty="0" smtClean="0">
                <a:latin typeface="Cambria" pitchFamily="18" charset="0"/>
              </a:rPr>
              <a:t>en ámbitos de encuentro del </a:t>
            </a:r>
            <a:r>
              <a:rPr lang="es-ES" sz="2000" dirty="0" smtClean="0">
                <a:latin typeface="Cambria" pitchFamily="18" charset="0"/>
              </a:rPr>
              <a:t>Movimiento</a:t>
            </a:r>
            <a:r>
              <a:rPr lang="es-ES" dirty="0" smtClean="0"/>
              <a:t>. </a:t>
            </a:r>
            <a:endParaRPr lang="es-AR" dirty="0"/>
          </a:p>
        </p:txBody>
      </p:sp>
      <p:sp>
        <p:nvSpPr>
          <p:cNvPr id="9" name="8 Rectángulo"/>
          <p:cNvSpPr/>
          <p:nvPr/>
        </p:nvSpPr>
        <p:spPr>
          <a:xfrm>
            <a:off x="467544" y="5733256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s-ES" dirty="0" smtClean="0"/>
              <a:t> </a:t>
            </a:r>
            <a:r>
              <a:rPr lang="es-ES" sz="2000" b="1" dirty="0" smtClean="0">
                <a:latin typeface="Cambria" pitchFamily="18" charset="0"/>
              </a:rPr>
              <a:t>Integrar </a:t>
            </a:r>
            <a:r>
              <a:rPr lang="es-ES" sz="2000" b="1" dirty="0" smtClean="0">
                <a:latin typeface="Cambria" pitchFamily="18" charset="0"/>
              </a:rPr>
              <a:t>los programas globales de promoción </a:t>
            </a:r>
            <a:r>
              <a:rPr lang="es-ES" sz="2000" dirty="0" smtClean="0">
                <a:latin typeface="Cambria" pitchFamily="18" charset="0"/>
              </a:rPr>
              <a:t>de cooperativas </a:t>
            </a:r>
            <a:r>
              <a:rPr lang="es-ES" sz="2000" dirty="0" smtClean="0">
                <a:latin typeface="Cambria" pitchFamily="18" charset="0"/>
              </a:rPr>
              <a:t>juveniles</a:t>
            </a:r>
            <a:r>
              <a:rPr lang="es-ES" dirty="0" smtClean="0"/>
              <a:t>.</a:t>
            </a:r>
            <a:endParaRPr lang="es-A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:\LochaDesign\COOP\Logo\JPG\Plantilla-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11931"/>
            <a:ext cx="9133142" cy="68502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39552" y="1772816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s-ES" sz="2000" dirty="0" smtClean="0">
                <a:latin typeface="Cambria" pitchFamily="18" charset="0"/>
              </a:rPr>
              <a:t>  </a:t>
            </a:r>
            <a:r>
              <a:rPr lang="es-ES" sz="2000" b="1" dirty="0" smtClean="0">
                <a:latin typeface="Cambria" pitchFamily="18" charset="0"/>
              </a:rPr>
              <a:t>Incentivar</a:t>
            </a:r>
            <a:r>
              <a:rPr lang="es-ES" sz="2000" dirty="0" smtClean="0">
                <a:latin typeface="Cambria" pitchFamily="18" charset="0"/>
              </a:rPr>
              <a:t> </a:t>
            </a:r>
            <a:r>
              <a:rPr lang="es-ES" sz="2000" dirty="0" smtClean="0">
                <a:latin typeface="Cambria" pitchFamily="18" charset="0"/>
              </a:rPr>
              <a:t>la creación de </a:t>
            </a:r>
            <a:r>
              <a:rPr lang="es-ES" sz="2000" b="1" dirty="0" smtClean="0">
                <a:latin typeface="Cambria" pitchFamily="18" charset="0"/>
              </a:rPr>
              <a:t>espacios formales o informales </a:t>
            </a:r>
            <a:r>
              <a:rPr lang="es-ES" sz="2000" dirty="0" smtClean="0">
                <a:latin typeface="Cambria" pitchFamily="18" charset="0"/>
              </a:rPr>
              <a:t>de encuentro de las y los jóvenes </a:t>
            </a:r>
            <a:r>
              <a:rPr lang="es-ES" sz="2000" dirty="0" smtClean="0">
                <a:latin typeface="Cambria" pitchFamily="18" charset="0"/>
              </a:rPr>
              <a:t>cooperativistas.</a:t>
            </a:r>
            <a:endParaRPr lang="es-AR" sz="2000" dirty="0">
              <a:latin typeface="Cambria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39552" y="4725144"/>
            <a:ext cx="79208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s-ES" sz="2000" dirty="0" smtClean="0">
                <a:latin typeface="Cambria" pitchFamily="18" charset="0"/>
              </a:rPr>
              <a:t> </a:t>
            </a:r>
            <a:r>
              <a:rPr lang="es-ES" sz="2000" b="1" dirty="0" smtClean="0">
                <a:latin typeface="Cambria" pitchFamily="18" charset="0"/>
              </a:rPr>
              <a:t>Incrementar </a:t>
            </a:r>
            <a:r>
              <a:rPr lang="es-ES" sz="2000" b="1" dirty="0" smtClean="0">
                <a:latin typeface="Cambria" pitchFamily="18" charset="0"/>
              </a:rPr>
              <a:t>los sistemas de pasantías </a:t>
            </a:r>
            <a:r>
              <a:rPr lang="es-ES" sz="2000" dirty="0" smtClean="0">
                <a:latin typeface="Cambria" pitchFamily="18" charset="0"/>
              </a:rPr>
              <a:t>en las cooperativas para consolidar la formación profesional de los jóvenes y facilitar la transición educación-trabajo.</a:t>
            </a:r>
            <a:endParaRPr lang="es-AR" sz="2000" dirty="0">
              <a:latin typeface="Cambria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39552" y="3284984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s-ES" dirty="0" smtClean="0"/>
              <a:t> </a:t>
            </a:r>
            <a:r>
              <a:rPr lang="es-ES" sz="2000" b="1" dirty="0" smtClean="0">
                <a:latin typeface="Cambria" pitchFamily="18" charset="0"/>
              </a:rPr>
              <a:t>Brindar </a:t>
            </a:r>
            <a:r>
              <a:rPr lang="es-ES" sz="2000" b="1" dirty="0" smtClean="0">
                <a:latin typeface="Cambria" pitchFamily="18" charset="0"/>
              </a:rPr>
              <a:t>información </a:t>
            </a:r>
            <a:r>
              <a:rPr lang="es-ES" sz="2000" dirty="0" smtClean="0">
                <a:latin typeface="Cambria" pitchFamily="18" charset="0"/>
              </a:rPr>
              <a:t>a las y los jóvenes sobre </a:t>
            </a:r>
            <a:r>
              <a:rPr lang="es-ES" sz="2000" b="1" dirty="0" smtClean="0">
                <a:latin typeface="Cambria" pitchFamily="18" charset="0"/>
              </a:rPr>
              <a:t>posibilidades de trabajo </a:t>
            </a:r>
            <a:r>
              <a:rPr lang="es-ES" sz="2000" dirty="0" smtClean="0">
                <a:latin typeface="Cambria" pitchFamily="18" charset="0"/>
              </a:rPr>
              <a:t>en el sector cooperativo.</a:t>
            </a:r>
            <a:endParaRPr lang="es-AR" sz="20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LochaDesign\COOP\Logo\JPG\Plantilla-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7815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1556792"/>
            <a:ext cx="9144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4000" dirty="0" smtClean="0"/>
              <a:t>¡MUCHAS GRACIAS!</a:t>
            </a:r>
          </a:p>
          <a:p>
            <a:pPr algn="ctr"/>
            <a:endParaRPr lang="es-AR" sz="3300" dirty="0" smtClean="0"/>
          </a:p>
          <a:p>
            <a:pPr algn="ctr"/>
            <a:r>
              <a:rPr lang="es-AR" sz="3300" i="1" dirty="0" smtClean="0"/>
              <a:t>Agustín García</a:t>
            </a:r>
          </a:p>
          <a:p>
            <a:pPr algn="ctr"/>
            <a:endParaRPr lang="es-AR" sz="3300" dirty="0" smtClean="0"/>
          </a:p>
          <a:p>
            <a:pPr algn="ctr">
              <a:buFontTx/>
              <a:buChar char="-"/>
            </a:pPr>
            <a:r>
              <a:rPr lang="es-AR" sz="3300" b="1" u="sng" dirty="0" smtClean="0"/>
              <a:t> Comité de Juventudes de COOPERAR </a:t>
            </a:r>
            <a:r>
              <a:rPr lang="es-AR" sz="3300" dirty="0" smtClean="0"/>
              <a:t>- </a:t>
            </a:r>
          </a:p>
          <a:p>
            <a:pPr algn="ctr">
              <a:buFontTx/>
              <a:buChar char="-"/>
            </a:pPr>
            <a:endParaRPr lang="es-AR" sz="3300" dirty="0" smtClean="0"/>
          </a:p>
          <a:p>
            <a:pPr algn="ctr"/>
            <a:r>
              <a:rPr lang="es-AR" sz="3300" b="1" dirty="0" smtClean="0"/>
              <a:t>Argentina</a:t>
            </a:r>
            <a:endParaRPr lang="es-AR" sz="3300" b="1" dirty="0"/>
          </a:p>
        </p:txBody>
      </p:sp>
    </p:spTree>
    <p:extLst>
      <p:ext uri="{BB962C8B-B14F-4D97-AF65-F5344CB8AC3E}">
        <p14:creationId xmlns="" xmlns:p14="http://schemas.microsoft.com/office/powerpoint/2010/main" val="100031059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1787</TotalTime>
  <Words>710</Words>
  <Application>Microsoft Office PowerPoint</Application>
  <PresentationFormat>Presentación en pantalla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Steven</dc:creator>
  <cp:lastModifiedBy>Agus Garcia</cp:lastModifiedBy>
  <cp:revision>8</cp:revision>
  <dcterms:created xsi:type="dcterms:W3CDTF">2017-08-08T07:09:19Z</dcterms:created>
  <dcterms:modified xsi:type="dcterms:W3CDTF">2017-10-11T14:41:54Z</dcterms:modified>
</cp:coreProperties>
</file>